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2.xml" ContentType="application/vnd.openxmlformats-officedocument.presentationml.notesSl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notesSlides/notesSlide4.xml" ContentType="application/vnd.openxmlformats-officedocument.presentationml.notesSlide+xml"/>
  <Override PartName="/ppt/theme/themeOverride9.xml" ContentType="application/vnd.openxmlformats-officedocument.themeOverride+xml"/>
  <Override PartName="/ppt/notesSlides/notesSlide5.xml" ContentType="application/vnd.openxmlformats-officedocument.presentationml.notesSlide+xml"/>
  <Override PartName="/ppt/theme/themeOverride10.xml" ContentType="application/vnd.openxmlformats-officedocument.themeOverride+xml"/>
  <Override PartName="/ppt/notesSlides/notesSlide6.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notesSlides/notesSlide7.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notesSlides/notesSlide8.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707" r:id="rId3"/>
  </p:sldMasterIdLst>
  <p:notesMasterIdLst>
    <p:notesMasterId r:id="rId43"/>
  </p:notesMasterIdLst>
  <p:handoutMasterIdLst>
    <p:handoutMasterId r:id="rId44"/>
  </p:handoutMasterIdLst>
  <p:sldIdLst>
    <p:sldId id="275" r:id="rId4"/>
    <p:sldId id="285" r:id="rId5"/>
    <p:sldId id="465" r:id="rId6"/>
    <p:sldId id="437" r:id="rId7"/>
    <p:sldId id="482" r:id="rId8"/>
    <p:sldId id="529" r:id="rId9"/>
    <p:sldId id="440" r:id="rId10"/>
    <p:sldId id="530" r:id="rId11"/>
    <p:sldId id="484" r:id="rId12"/>
    <p:sldId id="517" r:id="rId13"/>
    <p:sldId id="543" r:id="rId14"/>
    <p:sldId id="532" r:id="rId15"/>
    <p:sldId id="461" r:id="rId16"/>
    <p:sldId id="414" r:id="rId17"/>
    <p:sldId id="531" r:id="rId18"/>
    <p:sldId id="516" r:id="rId19"/>
    <p:sldId id="533" r:id="rId20"/>
    <p:sldId id="478" r:id="rId21"/>
    <p:sldId id="534" r:id="rId22"/>
    <p:sldId id="497" r:id="rId23"/>
    <p:sldId id="515" r:id="rId24"/>
    <p:sldId id="518" r:id="rId25"/>
    <p:sldId id="521" r:id="rId26"/>
    <p:sldId id="522" r:id="rId27"/>
    <p:sldId id="519" r:id="rId28"/>
    <p:sldId id="520" r:id="rId29"/>
    <p:sldId id="523" r:id="rId30"/>
    <p:sldId id="526" r:id="rId31"/>
    <p:sldId id="536" r:id="rId32"/>
    <p:sldId id="535" r:id="rId33"/>
    <p:sldId id="466" r:id="rId34"/>
    <p:sldId id="438" r:id="rId35"/>
    <p:sldId id="537" r:id="rId36"/>
    <p:sldId id="538" r:id="rId37"/>
    <p:sldId id="539" r:id="rId38"/>
    <p:sldId id="540" r:id="rId39"/>
    <p:sldId id="525" r:id="rId40"/>
    <p:sldId id="541" r:id="rId41"/>
    <p:sldId id="542"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B1B3B5"/>
    <a:srgbClr val="000000"/>
    <a:srgbClr val="B5121B"/>
    <a:srgbClr val="666666"/>
    <a:srgbClr val="D52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autoAdjust="0"/>
    <p:restoredTop sz="75347" autoAdjust="0"/>
  </p:normalViewPr>
  <p:slideViewPr>
    <p:cSldViewPr>
      <p:cViewPr varScale="1">
        <p:scale>
          <a:sx n="83" d="100"/>
          <a:sy n="83" d="100"/>
        </p:scale>
        <p:origin x="1376" y="184"/>
      </p:cViewPr>
      <p:guideLst>
        <p:guide orient="horz" pos="2160"/>
        <p:guide pos="612"/>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10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0CDC2D-1675-CD44-96BF-298CB5780315}" type="datetimeFigureOut">
              <a:rPr lang="en-US" smtClean="0"/>
              <a:t>8/27/24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09F73F-6B13-7045-AEFB-498BA8C3FC04}" type="slidenum">
              <a:rPr lang="en-US" smtClean="0"/>
              <a:t>‹#›</a:t>
            </a:fld>
            <a:endParaRPr lang="en-US"/>
          </a:p>
        </p:txBody>
      </p:sp>
    </p:spTree>
    <p:extLst>
      <p:ext uri="{BB962C8B-B14F-4D97-AF65-F5344CB8AC3E}">
        <p14:creationId xmlns:p14="http://schemas.microsoft.com/office/powerpoint/2010/main" val="425544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2CDB6F-9360-4AC5-A1A4-B746F8B27D7E}" type="datetimeFigureOut">
              <a:rPr lang="en-GB" smtClean="0"/>
              <a:pPr/>
              <a:t>27/08/2024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8AF62-0413-459D-A055-9BD345497D1F}" type="slidenum">
              <a:rPr lang="en-GB" smtClean="0"/>
              <a:pPr/>
              <a:t>‹#›</a:t>
            </a:fld>
            <a:endParaRPr lang="en-GB"/>
          </a:p>
        </p:txBody>
      </p:sp>
    </p:spTree>
    <p:extLst>
      <p:ext uri="{BB962C8B-B14F-4D97-AF65-F5344CB8AC3E}">
        <p14:creationId xmlns:p14="http://schemas.microsoft.com/office/powerpoint/2010/main" val="377316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5</a:t>
            </a:fld>
            <a:endParaRPr lang="en-GB"/>
          </a:p>
        </p:txBody>
      </p:sp>
    </p:spTree>
    <p:extLst>
      <p:ext uri="{BB962C8B-B14F-4D97-AF65-F5344CB8AC3E}">
        <p14:creationId xmlns:p14="http://schemas.microsoft.com/office/powerpoint/2010/main" val="198368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13</a:t>
            </a:fld>
            <a:endParaRPr lang="en-GB"/>
          </a:p>
        </p:txBody>
      </p:sp>
    </p:spTree>
    <p:extLst>
      <p:ext uri="{BB962C8B-B14F-4D97-AF65-F5344CB8AC3E}">
        <p14:creationId xmlns:p14="http://schemas.microsoft.com/office/powerpoint/2010/main" val="156355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14</a:t>
            </a:fld>
            <a:endParaRPr lang="en-GB"/>
          </a:p>
        </p:txBody>
      </p:sp>
    </p:spTree>
    <p:extLst>
      <p:ext uri="{BB962C8B-B14F-4D97-AF65-F5344CB8AC3E}">
        <p14:creationId xmlns:p14="http://schemas.microsoft.com/office/powerpoint/2010/main" val="292915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18</a:t>
            </a:fld>
            <a:endParaRPr lang="en-GB"/>
          </a:p>
        </p:txBody>
      </p:sp>
    </p:spTree>
    <p:extLst>
      <p:ext uri="{BB962C8B-B14F-4D97-AF65-F5344CB8AC3E}">
        <p14:creationId xmlns:p14="http://schemas.microsoft.com/office/powerpoint/2010/main" val="198512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20</a:t>
            </a:fld>
            <a:endParaRPr lang="en-GB"/>
          </a:p>
        </p:txBody>
      </p:sp>
    </p:spTree>
    <p:extLst>
      <p:ext uri="{BB962C8B-B14F-4D97-AF65-F5344CB8AC3E}">
        <p14:creationId xmlns:p14="http://schemas.microsoft.com/office/powerpoint/2010/main" val="239162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21</a:t>
            </a:fld>
            <a:endParaRPr lang="en-GB"/>
          </a:p>
        </p:txBody>
      </p:sp>
    </p:spTree>
    <p:extLst>
      <p:ext uri="{BB962C8B-B14F-4D97-AF65-F5344CB8AC3E}">
        <p14:creationId xmlns:p14="http://schemas.microsoft.com/office/powerpoint/2010/main" val="1517310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23</a:t>
            </a:fld>
            <a:endParaRPr lang="en-GB"/>
          </a:p>
        </p:txBody>
      </p:sp>
    </p:spTree>
    <p:extLst>
      <p:ext uri="{BB962C8B-B14F-4D97-AF65-F5344CB8AC3E}">
        <p14:creationId xmlns:p14="http://schemas.microsoft.com/office/powerpoint/2010/main" val="184788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25</a:t>
            </a:fld>
            <a:endParaRPr lang="en-GB"/>
          </a:p>
        </p:txBody>
      </p:sp>
    </p:spTree>
    <p:extLst>
      <p:ext uri="{BB962C8B-B14F-4D97-AF65-F5344CB8AC3E}">
        <p14:creationId xmlns:p14="http://schemas.microsoft.com/office/powerpoint/2010/main" val="364066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16765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extLst>
      <p:ext uri="{BB962C8B-B14F-4D97-AF65-F5344CB8AC3E}">
        <p14:creationId xmlns:p14="http://schemas.microsoft.com/office/powerpoint/2010/main" val="189243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extLst>
      <p:ext uri="{BB962C8B-B14F-4D97-AF65-F5344CB8AC3E}">
        <p14:creationId xmlns:p14="http://schemas.microsoft.com/office/powerpoint/2010/main" val="655911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16063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extLst>
      <p:ext uri="{BB962C8B-B14F-4D97-AF65-F5344CB8AC3E}">
        <p14:creationId xmlns:p14="http://schemas.microsoft.com/office/powerpoint/2010/main" val="2887713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006727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B37F-DFAB-9C41-9787-849308BA47BE}"/>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6382897B-EFAD-4745-BB90-245DE464208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3895780-C94E-414E-A3A9-DB9640415318}"/>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FD19C2EB-C74B-BE45-8558-62949D7C6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938A4-4ADD-4D4C-BDD6-212C1197FB63}"/>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582408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2132856"/>
            <a:ext cx="6768752" cy="576064"/>
          </a:xfrm>
          <a:prstGeom prst="rect">
            <a:avLst/>
          </a:prstGeom>
        </p:spPr>
        <p:txBody>
          <a:bodyPr/>
          <a:lstStyle>
            <a:lvl1pPr algn="l">
              <a:lnSpc>
                <a:spcPts val="3500"/>
              </a:lnSpc>
              <a:defRPr sz="3600">
                <a:solidFill>
                  <a:srgbClr val="B5121B"/>
                </a:solidFill>
              </a:defRPr>
            </a:lvl1pPr>
          </a:lstStyle>
          <a:p>
            <a:r>
              <a:rPr lang="en-US" dirty="0"/>
              <a:t>Click to edit Master title</a:t>
            </a:r>
            <a:endParaRPr lang="en-GB" dirty="0"/>
          </a:p>
        </p:txBody>
      </p:sp>
      <p:sp>
        <p:nvSpPr>
          <p:cNvPr id="4" name="Text Placeholder 7"/>
          <p:cNvSpPr>
            <a:spLocks noGrp="1"/>
          </p:cNvSpPr>
          <p:nvPr>
            <p:ph type="body" sz="quarter" idx="14"/>
          </p:nvPr>
        </p:nvSpPr>
        <p:spPr>
          <a:xfrm>
            <a:off x="395288" y="2780928"/>
            <a:ext cx="8425184" cy="2880320"/>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
        <p:nvSpPr>
          <p:cNvPr id="7" name="Picture Placeholder 6"/>
          <p:cNvSpPr>
            <a:spLocks noGrp="1"/>
          </p:cNvSpPr>
          <p:nvPr>
            <p:ph type="pic" sz="quarter" idx="15"/>
          </p:nvPr>
        </p:nvSpPr>
        <p:spPr>
          <a:xfrm>
            <a:off x="0" y="1"/>
            <a:ext cx="9144000" cy="1989139"/>
          </a:xfrm>
          <a:prstGeom prst="rect">
            <a:avLst/>
          </a:prstGeom>
        </p:spPr>
        <p:txBody>
          <a:bodyPr/>
          <a:lstStyle/>
          <a:p>
            <a:endParaRPr lang="en-GB"/>
          </a:p>
        </p:txBody>
      </p:sp>
    </p:spTree>
    <p:extLst>
      <p:ext uri="{BB962C8B-B14F-4D97-AF65-F5344CB8AC3E}">
        <p14:creationId xmlns:p14="http://schemas.microsoft.com/office/powerpoint/2010/main" val="3404553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5" name="Text Placeholder 7"/>
          <p:cNvSpPr>
            <a:spLocks noGrp="1"/>
          </p:cNvSpPr>
          <p:nvPr>
            <p:ph type="body" sz="quarter" idx="14"/>
          </p:nvPr>
        </p:nvSpPr>
        <p:spPr>
          <a:xfrm>
            <a:off x="395288" y="2780928"/>
            <a:ext cx="8425184" cy="2880320"/>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1"/>
          <p:cNvSpPr>
            <a:spLocks noGrp="1"/>
          </p:cNvSpPr>
          <p:nvPr>
            <p:ph type="ctrTitle"/>
          </p:nvPr>
        </p:nvSpPr>
        <p:spPr>
          <a:xfrm>
            <a:off x="395536" y="2132856"/>
            <a:ext cx="6768752" cy="576064"/>
          </a:xfrm>
          <a:prstGeom prst="rect">
            <a:avLst/>
          </a:prstGeom>
        </p:spPr>
        <p:txBody>
          <a:bodyPr/>
          <a:lstStyle>
            <a:lvl1pPr algn="l">
              <a:lnSpc>
                <a:spcPts val="3500"/>
              </a:lnSpc>
              <a:defRPr sz="3600">
                <a:solidFill>
                  <a:srgbClr val="B5121B"/>
                </a:solidFill>
              </a:defRPr>
            </a:lvl1pPr>
          </a:lstStyle>
          <a:p>
            <a:r>
              <a:rPr lang="en-US" dirty="0"/>
              <a:t>Click to edit Master title</a:t>
            </a:r>
            <a:endParaRPr lang="en-GB" dirty="0"/>
          </a:p>
        </p:txBody>
      </p:sp>
      <p:sp>
        <p:nvSpPr>
          <p:cNvPr id="8" name="Picture Placeholder 6"/>
          <p:cNvSpPr>
            <a:spLocks noGrp="1"/>
          </p:cNvSpPr>
          <p:nvPr>
            <p:ph type="pic" sz="quarter" idx="15"/>
          </p:nvPr>
        </p:nvSpPr>
        <p:spPr>
          <a:xfrm>
            <a:off x="0" y="1"/>
            <a:ext cx="9144000" cy="1989139"/>
          </a:xfrm>
          <a:prstGeom prst="rect">
            <a:avLst/>
          </a:prstGeom>
        </p:spPr>
        <p:txBody>
          <a:bodyPr/>
          <a:lstStyle/>
          <a:p>
            <a:endParaRPr lang="en-GB"/>
          </a:p>
        </p:txBody>
      </p:sp>
    </p:spTree>
    <p:extLst>
      <p:ext uri="{BB962C8B-B14F-4D97-AF65-F5344CB8AC3E}">
        <p14:creationId xmlns:p14="http://schemas.microsoft.com/office/powerpoint/2010/main" val="3628841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5" name="Text Placeholder 7"/>
          <p:cNvSpPr>
            <a:spLocks noGrp="1"/>
          </p:cNvSpPr>
          <p:nvPr>
            <p:ph type="body" sz="quarter" idx="14"/>
          </p:nvPr>
        </p:nvSpPr>
        <p:spPr>
          <a:xfrm>
            <a:off x="395288" y="2852936"/>
            <a:ext cx="8425184" cy="2808312"/>
          </a:xfrm>
          <a:prstGeom prst="rect">
            <a:avLst/>
          </a:prstGeom>
        </p:spPr>
        <p:txBody>
          <a:bodyPr vert="horz"/>
          <a:lstStyle>
            <a:lvl1pPr>
              <a:defRPr sz="1800">
                <a:solidFill>
                  <a:srgbClr val="666666"/>
                </a:solidFill>
              </a:defRPr>
            </a:lvl1pPr>
            <a:lvl2pPr>
              <a:defRPr sz="1800">
                <a:solidFill>
                  <a:srgbClr val="666666"/>
                </a:solidFill>
              </a:defRPr>
            </a:lvl2pPr>
            <a:lvl3pPr>
              <a:defRPr sz="1600">
                <a:solidFill>
                  <a:srgbClr val="666666"/>
                </a:solidFill>
              </a:defRPr>
            </a:lvl3pPr>
            <a:lvl4pPr>
              <a:defRPr sz="1400">
                <a:solidFill>
                  <a:srgbClr val="666666"/>
                </a:solidFill>
              </a:defRPr>
            </a:lvl4pPr>
            <a:lvl5pPr>
              <a:defRPr sz="12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1"/>
          <p:cNvSpPr>
            <a:spLocks noGrp="1"/>
          </p:cNvSpPr>
          <p:nvPr>
            <p:ph type="ctrTitle"/>
          </p:nvPr>
        </p:nvSpPr>
        <p:spPr>
          <a:xfrm>
            <a:off x="395536" y="2132856"/>
            <a:ext cx="6768752" cy="576064"/>
          </a:xfrm>
          <a:prstGeom prst="rect">
            <a:avLst/>
          </a:prstGeom>
        </p:spPr>
        <p:txBody>
          <a:bodyPr/>
          <a:lstStyle>
            <a:lvl1pPr algn="l">
              <a:lnSpc>
                <a:spcPts val="3500"/>
              </a:lnSpc>
              <a:defRPr sz="3600">
                <a:solidFill>
                  <a:srgbClr val="B5121B"/>
                </a:solidFill>
              </a:defRPr>
            </a:lvl1pPr>
          </a:lstStyle>
          <a:p>
            <a:r>
              <a:rPr lang="en-US" dirty="0"/>
              <a:t>Click to edit Master title</a:t>
            </a:r>
            <a:endParaRPr lang="en-GB" dirty="0"/>
          </a:p>
        </p:txBody>
      </p:sp>
      <p:sp>
        <p:nvSpPr>
          <p:cNvPr id="10" name="Picture Placeholder 6"/>
          <p:cNvSpPr>
            <a:spLocks noGrp="1"/>
          </p:cNvSpPr>
          <p:nvPr>
            <p:ph type="pic" sz="quarter" idx="15"/>
          </p:nvPr>
        </p:nvSpPr>
        <p:spPr>
          <a:xfrm>
            <a:off x="0" y="1"/>
            <a:ext cx="9144000" cy="1989139"/>
          </a:xfrm>
          <a:prstGeom prst="rect">
            <a:avLst/>
          </a:prstGeom>
        </p:spPr>
        <p:txBody>
          <a:bodyPr/>
          <a:lstStyle/>
          <a:p>
            <a:endParaRPr lang="en-GB"/>
          </a:p>
        </p:txBody>
      </p:sp>
    </p:spTree>
    <p:extLst>
      <p:ext uri="{BB962C8B-B14F-4D97-AF65-F5344CB8AC3E}">
        <p14:creationId xmlns:p14="http://schemas.microsoft.com/office/powerpoint/2010/main" val="127313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5" name="Text Placeholder 7"/>
          <p:cNvSpPr>
            <a:spLocks noGrp="1"/>
          </p:cNvSpPr>
          <p:nvPr>
            <p:ph type="body" sz="quarter" idx="14"/>
          </p:nvPr>
        </p:nvSpPr>
        <p:spPr>
          <a:xfrm>
            <a:off x="395295" y="2852936"/>
            <a:ext cx="5400847" cy="2808312"/>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
        <p:nvSpPr>
          <p:cNvPr id="2" name="TextBox 1"/>
          <p:cNvSpPr txBox="1"/>
          <p:nvPr userDrawn="1"/>
        </p:nvSpPr>
        <p:spPr>
          <a:xfrm>
            <a:off x="3234025" y="3660229"/>
            <a:ext cx="184731" cy="369332"/>
          </a:xfrm>
          <a:prstGeom prst="rect">
            <a:avLst/>
          </a:prstGeom>
          <a:noFill/>
        </p:spPr>
        <p:txBody>
          <a:bodyPr wrap="none" rtlCol="0">
            <a:spAutoFit/>
          </a:bodyPr>
          <a:lstStyle/>
          <a:p>
            <a:endParaRPr lang="en-US" dirty="0"/>
          </a:p>
        </p:txBody>
      </p:sp>
      <p:sp>
        <p:nvSpPr>
          <p:cNvPr id="6" name="Title 1"/>
          <p:cNvSpPr>
            <a:spLocks noGrp="1"/>
          </p:cNvSpPr>
          <p:nvPr>
            <p:ph type="ctrTitle"/>
          </p:nvPr>
        </p:nvSpPr>
        <p:spPr>
          <a:xfrm>
            <a:off x="395536" y="2132856"/>
            <a:ext cx="5400600" cy="576064"/>
          </a:xfrm>
          <a:prstGeom prst="rect">
            <a:avLst/>
          </a:prstGeom>
        </p:spPr>
        <p:txBody>
          <a:bodyPr/>
          <a:lstStyle>
            <a:lvl1pPr algn="l">
              <a:lnSpc>
                <a:spcPts val="3500"/>
              </a:lnSpc>
              <a:defRPr sz="3600">
                <a:solidFill>
                  <a:srgbClr val="B5121B"/>
                </a:solidFill>
              </a:defRPr>
            </a:lvl1pPr>
          </a:lstStyle>
          <a:p>
            <a:r>
              <a:rPr lang="en-US" dirty="0"/>
              <a:t>Click to edit Master title</a:t>
            </a:r>
            <a:endParaRPr lang="en-GB" dirty="0"/>
          </a:p>
        </p:txBody>
      </p:sp>
      <p:sp>
        <p:nvSpPr>
          <p:cNvPr id="8" name="Picture Placeholder 6"/>
          <p:cNvSpPr>
            <a:spLocks noGrp="1"/>
          </p:cNvSpPr>
          <p:nvPr>
            <p:ph type="pic" sz="quarter" idx="15"/>
          </p:nvPr>
        </p:nvSpPr>
        <p:spPr>
          <a:xfrm>
            <a:off x="0" y="1"/>
            <a:ext cx="9144000" cy="1989139"/>
          </a:xfrm>
          <a:prstGeom prst="rect">
            <a:avLst/>
          </a:prstGeom>
        </p:spPr>
        <p:txBody>
          <a:bodyPr/>
          <a:lstStyle/>
          <a:p>
            <a:endParaRPr lang="en-GB"/>
          </a:p>
        </p:txBody>
      </p:sp>
      <p:sp>
        <p:nvSpPr>
          <p:cNvPr id="9" name="Picture Placeholder 6"/>
          <p:cNvSpPr>
            <a:spLocks noGrp="1"/>
          </p:cNvSpPr>
          <p:nvPr>
            <p:ph type="pic" sz="quarter" idx="16"/>
          </p:nvPr>
        </p:nvSpPr>
        <p:spPr>
          <a:xfrm>
            <a:off x="6011869" y="2132860"/>
            <a:ext cx="2663825" cy="3528169"/>
          </a:xfrm>
          <a:prstGeom prst="rect">
            <a:avLst/>
          </a:prstGeom>
        </p:spPr>
        <p:txBody>
          <a:bodyPr/>
          <a:lstStyle/>
          <a:p>
            <a:endParaRPr lang="en-GB" dirty="0"/>
          </a:p>
        </p:txBody>
      </p:sp>
    </p:spTree>
    <p:extLst>
      <p:ext uri="{BB962C8B-B14F-4D97-AF65-F5344CB8AC3E}">
        <p14:creationId xmlns:p14="http://schemas.microsoft.com/office/powerpoint/2010/main" val="1897350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395295" y="2852936"/>
            <a:ext cx="5400847" cy="2736304"/>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1"/>
          <p:cNvSpPr>
            <a:spLocks noGrp="1"/>
          </p:cNvSpPr>
          <p:nvPr>
            <p:ph type="ctrTitle"/>
          </p:nvPr>
        </p:nvSpPr>
        <p:spPr>
          <a:xfrm>
            <a:off x="395536" y="2132856"/>
            <a:ext cx="5400600" cy="576064"/>
          </a:xfrm>
          <a:prstGeom prst="rect">
            <a:avLst/>
          </a:prstGeom>
        </p:spPr>
        <p:txBody>
          <a:bodyPr/>
          <a:lstStyle>
            <a:lvl1pPr algn="l">
              <a:lnSpc>
                <a:spcPts val="3500"/>
              </a:lnSpc>
              <a:defRPr sz="3600">
                <a:solidFill>
                  <a:srgbClr val="B5121B"/>
                </a:solidFill>
              </a:defRPr>
            </a:lvl1pPr>
          </a:lstStyle>
          <a:p>
            <a:r>
              <a:rPr lang="en-US" dirty="0"/>
              <a:t>Click to edit Master title</a:t>
            </a:r>
            <a:endParaRPr lang="en-GB" dirty="0"/>
          </a:p>
        </p:txBody>
      </p:sp>
      <p:sp>
        <p:nvSpPr>
          <p:cNvPr id="7" name="Picture Placeholder 6"/>
          <p:cNvSpPr>
            <a:spLocks noGrp="1"/>
          </p:cNvSpPr>
          <p:nvPr>
            <p:ph type="pic" sz="quarter" idx="15"/>
          </p:nvPr>
        </p:nvSpPr>
        <p:spPr>
          <a:xfrm>
            <a:off x="0" y="1"/>
            <a:ext cx="9144000" cy="1989139"/>
          </a:xfrm>
          <a:prstGeom prst="rect">
            <a:avLst/>
          </a:prstGeom>
        </p:spPr>
        <p:txBody>
          <a:bodyPr/>
          <a:lstStyle/>
          <a:p>
            <a:endParaRPr lang="en-GB"/>
          </a:p>
        </p:txBody>
      </p:sp>
      <p:sp>
        <p:nvSpPr>
          <p:cNvPr id="9" name="Picture Placeholder 6"/>
          <p:cNvSpPr>
            <a:spLocks noGrp="1"/>
          </p:cNvSpPr>
          <p:nvPr>
            <p:ph type="pic" sz="quarter" idx="16"/>
          </p:nvPr>
        </p:nvSpPr>
        <p:spPr>
          <a:xfrm>
            <a:off x="5940430" y="2129029"/>
            <a:ext cx="2447999" cy="1611163"/>
          </a:xfrm>
          <a:prstGeom prst="rect">
            <a:avLst/>
          </a:prstGeom>
        </p:spPr>
        <p:txBody>
          <a:bodyPr/>
          <a:lstStyle/>
          <a:p>
            <a:endParaRPr lang="en-GB"/>
          </a:p>
        </p:txBody>
      </p:sp>
      <p:sp>
        <p:nvSpPr>
          <p:cNvPr id="10" name="Picture Placeholder 9"/>
          <p:cNvSpPr>
            <a:spLocks noGrp="1"/>
          </p:cNvSpPr>
          <p:nvPr>
            <p:ph type="pic" sz="quarter" idx="17"/>
          </p:nvPr>
        </p:nvSpPr>
        <p:spPr>
          <a:xfrm>
            <a:off x="5940431" y="3887909"/>
            <a:ext cx="2486339" cy="1701331"/>
          </a:xfrm>
          <a:prstGeom prst="rect">
            <a:avLst/>
          </a:prstGeom>
        </p:spPr>
        <p:txBody>
          <a:bodyPr/>
          <a:lstStyle/>
          <a:p>
            <a:endParaRPr lang="en-GB"/>
          </a:p>
        </p:txBody>
      </p:sp>
    </p:spTree>
    <p:extLst>
      <p:ext uri="{BB962C8B-B14F-4D97-AF65-F5344CB8AC3E}">
        <p14:creationId xmlns:p14="http://schemas.microsoft.com/office/powerpoint/2010/main" val="1018414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7: blank slide">
    <p:spTree>
      <p:nvGrpSpPr>
        <p:cNvPr id="1" name=""/>
        <p:cNvGrpSpPr/>
        <p:nvPr/>
      </p:nvGrpSpPr>
      <p:grpSpPr>
        <a:xfrm>
          <a:off x="0" y="0"/>
          <a:ext cx="0" cy="0"/>
          <a:chOff x="0" y="0"/>
          <a:chExt cx="0" cy="0"/>
        </a:xfrm>
      </p:grpSpPr>
      <p:sp>
        <p:nvSpPr>
          <p:cNvPr id="4" name="Title 1"/>
          <p:cNvSpPr>
            <a:spLocks noGrp="1"/>
          </p:cNvSpPr>
          <p:nvPr>
            <p:ph type="ctrTitle"/>
          </p:nvPr>
        </p:nvSpPr>
        <p:spPr>
          <a:xfrm>
            <a:off x="395536" y="2132856"/>
            <a:ext cx="6768752" cy="576064"/>
          </a:xfrm>
          <a:prstGeom prst="rect">
            <a:avLst/>
          </a:prstGeom>
        </p:spPr>
        <p:txBody>
          <a:bodyPr/>
          <a:lstStyle>
            <a:lvl1pPr algn="l">
              <a:lnSpc>
                <a:spcPts val="3500"/>
              </a:lnSpc>
              <a:defRPr sz="3600">
                <a:solidFill>
                  <a:srgbClr val="B5121B"/>
                </a:solidFill>
              </a:defRPr>
            </a:lvl1pPr>
          </a:lstStyle>
          <a:p>
            <a:r>
              <a:rPr lang="en-US" dirty="0"/>
              <a:t>Click to edit Master title</a:t>
            </a:r>
            <a:endParaRPr lang="en-GB" dirty="0"/>
          </a:p>
        </p:txBody>
      </p:sp>
      <p:sp>
        <p:nvSpPr>
          <p:cNvPr id="6" name="Picture Placeholder 6"/>
          <p:cNvSpPr>
            <a:spLocks noGrp="1"/>
          </p:cNvSpPr>
          <p:nvPr>
            <p:ph type="pic" sz="quarter" idx="15"/>
          </p:nvPr>
        </p:nvSpPr>
        <p:spPr>
          <a:xfrm>
            <a:off x="0" y="1"/>
            <a:ext cx="9144000" cy="1989139"/>
          </a:xfrm>
          <a:prstGeom prst="rect">
            <a:avLst/>
          </a:prstGeom>
        </p:spPr>
        <p:txBody>
          <a:bodyPr/>
          <a:lstStyle/>
          <a:p>
            <a:endParaRPr lang="en-GB"/>
          </a:p>
        </p:txBody>
      </p:sp>
    </p:spTree>
    <p:extLst>
      <p:ext uri="{BB962C8B-B14F-4D97-AF65-F5344CB8AC3E}">
        <p14:creationId xmlns:p14="http://schemas.microsoft.com/office/powerpoint/2010/main" val="3064860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B37F-DFAB-9C41-9787-849308BA47BE}"/>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6382897B-EFAD-4745-BB90-245DE464208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3895780-C94E-414E-A3A9-DB9640415318}"/>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FD19C2EB-C74B-BE45-8558-62949D7C6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938A4-4ADD-4D4C-BDD6-212C1197FB63}"/>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1488799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5C2E-3D20-9848-A37C-8C10C12FE1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AD8CDB-E81A-8541-8C86-4DC5A0EB655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CED64E-E24C-FA4A-9630-135CF475C6EB}"/>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8FCDBDB0-FEC4-1C4C-8462-106762F1B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DF566-B56C-7E41-92FE-D71AA1BD340D}"/>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306470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4F36-6DDB-1E4E-A634-F98F24E55374}"/>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AD91A0-2132-5642-985C-866A5A65704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31A87B-BF32-E849-AF64-9CE85C7A3102}"/>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9560A50D-78F1-0548-B146-E6102F391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75BEF-74E8-FD41-B17B-6F738C8E388D}"/>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3210468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449F-A1A0-A040-B831-DFA846EBE9F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722CE5B-5249-0A48-A355-F51794363036}"/>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C756041-BDFA-AE45-94F1-DF66BB8C896E}"/>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50562B-F08E-1242-AB5E-142501ADC643}"/>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6" name="Footer Placeholder 5">
            <a:extLst>
              <a:ext uri="{FF2B5EF4-FFF2-40B4-BE49-F238E27FC236}">
                <a16:creationId xmlns:a16="http://schemas.microsoft.com/office/drawing/2014/main" id="{032B1C3A-CF72-7347-B699-D333916ED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E20BA-E60B-CE4A-BDF1-6D6EFA8A3431}"/>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888053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DDC-5BAC-2C4C-9F12-C1F724A341A3}"/>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E3948D-979A-FE4A-8DF2-5E378D04E3C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E89C2-C99E-3549-B923-DACFA83E30AE}"/>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EEB7F06-1E44-4B42-9676-01591893D4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D891CA0-6B83-1942-A452-C860C2197B49}"/>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7E1B5A-F327-7F4F-842F-578A9CBFB656}"/>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8" name="Footer Placeholder 7">
            <a:extLst>
              <a:ext uri="{FF2B5EF4-FFF2-40B4-BE49-F238E27FC236}">
                <a16:creationId xmlns:a16="http://schemas.microsoft.com/office/drawing/2014/main" id="{E8F1BF55-51C1-5D4F-B180-9B9FBF3479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A47167-8C44-AA4E-B35D-F00548788914}"/>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3028739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608-9FBF-5049-8385-E2B2E5DC810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5DCC125-8DF3-7E48-B358-98043C8FD0C6}"/>
              </a:ext>
            </a:extLst>
          </p:cNvPr>
          <p:cNvSpPr>
            <a:spLocks noGrp="1"/>
          </p:cNvSpPr>
          <p:nvPr>
            <p:ph type="dt" sz="half" idx="10"/>
          </p:nvPr>
        </p:nvSpPr>
        <p:spPr/>
        <p:txBody>
          <a:bodyPr/>
          <a:lstStyle/>
          <a:p>
            <a:pPr>
              <a:defRPr/>
            </a:pPr>
            <a:endParaRPr lang="en-GB"/>
          </a:p>
        </p:txBody>
      </p:sp>
      <p:sp>
        <p:nvSpPr>
          <p:cNvPr id="4" name="Footer Placeholder 3">
            <a:extLst>
              <a:ext uri="{FF2B5EF4-FFF2-40B4-BE49-F238E27FC236}">
                <a16:creationId xmlns:a16="http://schemas.microsoft.com/office/drawing/2014/main" id="{AC353E09-FD5F-0042-ACEA-5D314557C1A4}"/>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531FCC0D-0289-5641-A010-874A2928CF6D}"/>
              </a:ext>
            </a:extLst>
          </p:cNvPr>
          <p:cNvSpPr>
            <a:spLocks noGrp="1"/>
          </p:cNvSpPr>
          <p:nvPr>
            <p:ph type="sldNum" sz="quarter" idx="12"/>
          </p:nvPr>
        </p:nvSpPr>
        <p:spPr/>
        <p:txBody>
          <a:bodyPr/>
          <a:lstStyle/>
          <a:p>
            <a:pPr>
              <a:defRPr/>
            </a:pPr>
            <a:fld id="{1748450B-AE23-7F41-B017-17F8D875BAE7}" type="slidenum">
              <a:rPr lang="en-GB" smtClean="0"/>
              <a:pPr>
                <a:defRPr/>
              </a:pPr>
              <a:t>‹#›</a:t>
            </a:fld>
            <a:endParaRPr lang="en-GB"/>
          </a:p>
        </p:txBody>
      </p:sp>
    </p:spTree>
    <p:extLst>
      <p:ext uri="{BB962C8B-B14F-4D97-AF65-F5344CB8AC3E}">
        <p14:creationId xmlns:p14="http://schemas.microsoft.com/office/powerpoint/2010/main" val="2859649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00F2F-41C0-6945-B53E-E07D8339F664}"/>
              </a:ext>
            </a:extLst>
          </p:cNvPr>
          <p:cNvSpPr>
            <a:spLocks noGrp="1"/>
          </p:cNvSpPr>
          <p:nvPr>
            <p:ph type="dt" sz="half" idx="10"/>
          </p:nvPr>
        </p:nvSpPr>
        <p:spPr/>
        <p:txBody>
          <a:bodyPr/>
          <a:lstStyle/>
          <a:p>
            <a:pPr>
              <a:defRPr/>
            </a:pPr>
            <a:endParaRPr lang="en-GB"/>
          </a:p>
        </p:txBody>
      </p:sp>
      <p:sp>
        <p:nvSpPr>
          <p:cNvPr id="3" name="Footer Placeholder 2">
            <a:extLst>
              <a:ext uri="{FF2B5EF4-FFF2-40B4-BE49-F238E27FC236}">
                <a16:creationId xmlns:a16="http://schemas.microsoft.com/office/drawing/2014/main" id="{B758EE60-6C72-1248-B93E-10DDB3BDED64}"/>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463E143E-1A6B-A44A-8457-D2430F730459}"/>
              </a:ext>
            </a:extLst>
          </p:cNvPr>
          <p:cNvSpPr>
            <a:spLocks noGrp="1"/>
          </p:cNvSpPr>
          <p:nvPr>
            <p:ph type="sldNum" sz="quarter" idx="12"/>
          </p:nvPr>
        </p:nvSpPr>
        <p:spPr/>
        <p:txBody>
          <a:bodyPr/>
          <a:lstStyle/>
          <a:p>
            <a:pPr>
              <a:defRPr/>
            </a:pPr>
            <a:fld id="{D88270DE-7A1D-7247-9600-F9E8D21CAA1E}" type="slidenum">
              <a:rPr lang="en-GB" smtClean="0"/>
              <a:pPr>
                <a:defRPr/>
              </a:pPr>
              <a:t>‹#›</a:t>
            </a:fld>
            <a:endParaRPr lang="en-GB"/>
          </a:p>
        </p:txBody>
      </p:sp>
    </p:spTree>
    <p:extLst>
      <p:ext uri="{BB962C8B-B14F-4D97-AF65-F5344CB8AC3E}">
        <p14:creationId xmlns:p14="http://schemas.microsoft.com/office/powerpoint/2010/main" val="203999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6"/>
            <a:ext cx="8425184" cy="3816573"/>
          </a:xfrm>
          <a:prstGeom prst="rect">
            <a:avLst/>
          </a:prstGeom>
        </p:spPr>
        <p:txBody>
          <a:bodyPr vert="horz"/>
          <a:lstStyle>
            <a:lvl1pPr>
              <a:defRPr sz="1800">
                <a:solidFill>
                  <a:srgbClr val="666666"/>
                </a:solidFill>
              </a:defRPr>
            </a:lvl1pPr>
            <a:lvl2pPr>
              <a:defRPr sz="1800">
                <a:solidFill>
                  <a:srgbClr val="666666"/>
                </a:solidFill>
              </a:defRPr>
            </a:lvl2pPr>
            <a:lvl3pPr>
              <a:defRPr sz="1600">
                <a:solidFill>
                  <a:srgbClr val="666666"/>
                </a:solidFill>
              </a:defRPr>
            </a:lvl3pPr>
            <a:lvl4pPr>
              <a:defRPr sz="1400">
                <a:solidFill>
                  <a:srgbClr val="666666"/>
                </a:solidFill>
              </a:defRPr>
            </a:lvl4pPr>
            <a:lvl5pPr>
              <a:defRPr sz="12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8E60-0E20-B34A-A7B8-0DBDBF80CAEC}"/>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3D81668-6146-6A41-B13D-5E9C4240019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973F2A-6EFD-4B40-A437-8F55BF0D1A3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917DDD7F-2271-7742-932F-87DBC0AC0ACC}"/>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6" name="Footer Placeholder 5">
            <a:extLst>
              <a:ext uri="{FF2B5EF4-FFF2-40B4-BE49-F238E27FC236}">
                <a16:creationId xmlns:a16="http://schemas.microsoft.com/office/drawing/2014/main" id="{45AFA3E7-3A9C-6342-87AB-464AF9DE6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4F5857-F5A8-B341-A5AD-0D468899CFE5}"/>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406469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194C-3833-6C4C-9382-DAEAA9101FBC}"/>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9015C17-EA73-D04F-8A4C-1191254AF05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3AB4963-1600-5443-A674-C6F431AE123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2948EA2-FFB8-3448-896E-56AD61E36CE7}"/>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6" name="Footer Placeholder 5">
            <a:extLst>
              <a:ext uri="{FF2B5EF4-FFF2-40B4-BE49-F238E27FC236}">
                <a16:creationId xmlns:a16="http://schemas.microsoft.com/office/drawing/2014/main" id="{BE2FCF9D-E83F-0A4D-AA65-BFD1BD1D4D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E54EC-A374-F446-9E08-A29986DDE43D}"/>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10263604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2529-EC4B-9E46-8954-C406D7ADD3B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313A84-C7D3-4D4F-AEFE-FD6F4DC5F1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300434-0E10-2842-B4DE-433AF26FBB97}"/>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5FA56E08-ED62-AD4A-90E4-E03F09975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B5FB5-14A8-EC4A-B713-3CEE88165EDE}"/>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2070987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50F0E-F80D-BC4E-B83C-00CFC33990EF}"/>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5BDBBE-02BA-0241-8DF3-5925D6DB237E}"/>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2C160A-7F45-D843-9B64-955CE6975DCA}"/>
              </a:ext>
            </a:extLst>
          </p:cNvPr>
          <p:cNvSpPr>
            <a:spLocks noGrp="1"/>
          </p:cNvSpPr>
          <p:nvPr>
            <p:ph type="dt" sz="half" idx="10"/>
          </p:nvPr>
        </p:nvSpPr>
        <p:spPr/>
        <p:txBody>
          <a:body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E294BFAF-F74A-DB44-93E7-E5739C3D7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94857-FE34-E64A-999C-455D60419F03}"/>
              </a:ext>
            </a:extLst>
          </p:cNvPr>
          <p:cNvSpPr>
            <a:spLocks noGrp="1"/>
          </p:cNvSpPr>
          <p:nvPr>
            <p:ph type="sldNum" sz="quarter" idx="12"/>
          </p:nvPr>
        </p:nvSpPr>
        <p:spPr/>
        <p:txBody>
          <a:bodyPr/>
          <a:lstStyle/>
          <a:p>
            <a:fld id="{1DCB279C-0C2D-EA4F-8E9E-FA30B35405D1}" type="slidenum">
              <a:rPr lang="en-US" smtClean="0"/>
              <a:t>‹#›</a:t>
            </a:fld>
            <a:endParaRPr lang="en-US"/>
          </a:p>
        </p:txBody>
      </p:sp>
    </p:spTree>
    <p:extLst>
      <p:ext uri="{BB962C8B-B14F-4D97-AF65-F5344CB8AC3E}">
        <p14:creationId xmlns:p14="http://schemas.microsoft.com/office/powerpoint/2010/main" val="37660420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44821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721910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395288" y="1844676"/>
            <a:ext cx="8425184"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extLst>
      <p:ext uri="{BB962C8B-B14F-4D97-AF65-F5344CB8AC3E}">
        <p14:creationId xmlns:p14="http://schemas.microsoft.com/office/powerpoint/2010/main" val="3211079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95" y="1844676"/>
            <a:ext cx="5400847"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
        <p:nvSpPr>
          <p:cNvPr id="2" name="TextBox 1"/>
          <p:cNvSpPr txBox="1"/>
          <p:nvPr userDrawn="1"/>
        </p:nvSpPr>
        <p:spPr>
          <a:xfrm>
            <a:off x="3234025" y="3660229"/>
            <a:ext cx="184731" cy="369332"/>
          </a:xfrm>
          <a:prstGeom prst="rect">
            <a:avLst/>
          </a:prstGeom>
          <a:noFill/>
        </p:spPr>
        <p:txBody>
          <a:bodyPr wrap="none" rtlCol="0">
            <a:spAutoFit/>
          </a:bodyPr>
          <a:lstStyle/>
          <a:p>
            <a:endParaRPr lang="en-US" dirty="0"/>
          </a:p>
        </p:txBody>
      </p:sp>
      <p:sp>
        <p:nvSpPr>
          <p:cNvPr id="7" name="Picture Placeholder 6"/>
          <p:cNvSpPr>
            <a:spLocks noGrp="1"/>
          </p:cNvSpPr>
          <p:nvPr>
            <p:ph type="pic" sz="quarter" idx="15"/>
          </p:nvPr>
        </p:nvSpPr>
        <p:spPr>
          <a:xfrm>
            <a:off x="6011869" y="1844678"/>
            <a:ext cx="2663825" cy="3816351"/>
          </a:xfrm>
          <a:prstGeom prst="rect">
            <a:avLst/>
          </a:prstGeom>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5940431" y="1844680"/>
            <a:ext cx="2735263" cy="1800225"/>
          </a:xfrm>
          <a:prstGeom prst="rect">
            <a:avLst/>
          </a:prstGeom>
        </p:spPr>
        <p:txBody>
          <a:bodyPr/>
          <a:lstStyle/>
          <a:p>
            <a:endParaRPr lang="en-GB"/>
          </a:p>
        </p:txBody>
      </p:sp>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8" name="Text Placeholder 7"/>
          <p:cNvSpPr>
            <a:spLocks noGrp="1"/>
          </p:cNvSpPr>
          <p:nvPr>
            <p:ph type="body" sz="quarter" idx="14"/>
          </p:nvPr>
        </p:nvSpPr>
        <p:spPr>
          <a:xfrm>
            <a:off x="395295" y="1844676"/>
            <a:ext cx="5400847"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p:cNvSpPr>
            <a:spLocks noGrp="1"/>
          </p:cNvSpPr>
          <p:nvPr>
            <p:ph type="pic" sz="quarter" idx="16"/>
          </p:nvPr>
        </p:nvSpPr>
        <p:spPr>
          <a:xfrm>
            <a:off x="5940431" y="3789366"/>
            <a:ext cx="2735263" cy="1871663"/>
          </a:xfrm>
          <a:prstGeom prst="rect">
            <a:avLst/>
          </a:prstGeom>
        </p:spPr>
        <p:txBody>
          <a:bodyPr/>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Picture Placeholder 3"/>
          <p:cNvSpPr>
            <a:spLocks noGrp="1"/>
          </p:cNvSpPr>
          <p:nvPr>
            <p:ph type="pic" sz="quarter" idx="10"/>
          </p:nvPr>
        </p:nvSpPr>
        <p:spPr>
          <a:xfrm>
            <a:off x="395288" y="1916113"/>
            <a:ext cx="8280400" cy="3673475"/>
          </a:xfrm>
          <a:prstGeom prst="rect">
            <a:avLst/>
          </a:prstGeom>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GB"/>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4"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88270DE-7A1D-7247-9600-F9E8D21CAA1E}" type="slidenum">
              <a:rPr lang="en-GB"/>
              <a:pPr>
                <a:defRPr/>
              </a:pPr>
              <a:t>‹#›</a:t>
            </a:fld>
            <a:endParaRPr lang="en-GB"/>
          </a:p>
        </p:txBody>
      </p:sp>
    </p:spTree>
    <p:extLst>
      <p:ext uri="{BB962C8B-B14F-4D97-AF65-F5344CB8AC3E}">
        <p14:creationId xmlns:p14="http://schemas.microsoft.com/office/powerpoint/2010/main" val="388748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1: presentation title">
    <p:spTree>
      <p:nvGrpSpPr>
        <p:cNvPr id="1" name=""/>
        <p:cNvGrpSpPr/>
        <p:nvPr/>
      </p:nvGrpSpPr>
      <p:grpSpPr>
        <a:xfrm>
          <a:off x="0" y="0"/>
          <a:ext cx="0" cy="0"/>
          <a:chOff x="0" y="0"/>
          <a:chExt cx="0" cy="0"/>
        </a:xfrm>
      </p:grpSpPr>
      <p:sp>
        <p:nvSpPr>
          <p:cNvPr id="4" name="Title 1"/>
          <p:cNvSpPr>
            <a:spLocks noGrp="1"/>
          </p:cNvSpPr>
          <p:nvPr>
            <p:ph type="ctrTitle"/>
          </p:nvPr>
        </p:nvSpPr>
        <p:spPr>
          <a:xfrm>
            <a:off x="4644008" y="3066533"/>
            <a:ext cx="4320480" cy="1298575"/>
          </a:xfrm>
          <a:prstGeom prst="rect">
            <a:avLst/>
          </a:prstGeom>
        </p:spPr>
        <p:txBody>
          <a:bodyPr/>
          <a:lstStyle>
            <a:lvl1pPr algn="l">
              <a:lnSpc>
                <a:spcPts val="3500"/>
              </a:lnSpc>
              <a:defRPr sz="2400">
                <a:solidFill>
                  <a:srgbClr val="B5121B"/>
                </a:solidFill>
              </a:defRPr>
            </a:lvl1pPr>
          </a:lstStyle>
          <a:p>
            <a:r>
              <a:rPr lang="en-GB"/>
              <a:t>Click to edit Master title style</a:t>
            </a:r>
            <a:endParaRPr lang="en-GB" dirty="0"/>
          </a:p>
        </p:txBody>
      </p:sp>
      <p:sp>
        <p:nvSpPr>
          <p:cNvPr id="7" name="Subtitle 2"/>
          <p:cNvSpPr>
            <a:spLocks noGrp="1"/>
          </p:cNvSpPr>
          <p:nvPr>
            <p:ph type="subTitle" idx="1"/>
          </p:nvPr>
        </p:nvSpPr>
        <p:spPr>
          <a:xfrm>
            <a:off x="4644008" y="4365104"/>
            <a:ext cx="4320480" cy="720080"/>
          </a:xfrm>
          <a:prstGeom prst="rect">
            <a:avLst/>
          </a:prstGeom>
        </p:spPr>
        <p:txBody>
          <a:bodyPr/>
          <a:lstStyle>
            <a:lvl1pPr marL="0" indent="0" algn="l">
              <a:spcBef>
                <a:spcPts val="0"/>
              </a:spcBef>
              <a:buNone/>
              <a:defRPr sz="1600">
                <a:solidFill>
                  <a:schemeClr val="bg1">
                    <a:lumMod val="6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9" r:id="rId8"/>
    <p:sldLayoutId id="2147483649" r:id="rId9"/>
    <p:sldLayoutId id="2147483683" r:id="rId10"/>
    <p:sldLayoutId id="2147483685" r:id="rId11"/>
    <p:sldLayoutId id="2147483686" r:id="rId12"/>
    <p:sldLayoutId id="2147483703" r:id="rId13"/>
    <p:sldLayoutId id="2147483704" r:id="rId14"/>
    <p:sldLayoutId id="2147483705" r:id="rId15"/>
    <p:sldLayoutId id="2147483706"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378743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6"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58075-9423-234B-AF40-C6689F3C37D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D94A8D-B210-DD4E-9EDA-474EA7A4183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CD0692-8292-B149-9694-573083A3E82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5DCFBB3-2397-5441-8DD5-BDF2C45F759B}" type="datetimeFigureOut">
              <a:rPr lang="en-US" smtClean="0"/>
              <a:t>8/27/24</a:t>
            </a:fld>
            <a:endParaRPr lang="en-US"/>
          </a:p>
        </p:txBody>
      </p:sp>
      <p:sp>
        <p:nvSpPr>
          <p:cNvPr id="5" name="Footer Placeholder 4">
            <a:extLst>
              <a:ext uri="{FF2B5EF4-FFF2-40B4-BE49-F238E27FC236}">
                <a16:creationId xmlns:a16="http://schemas.microsoft.com/office/drawing/2014/main" id="{C35B5A41-57C1-C84D-AA5C-9ED78E5EDFC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F81814-F37E-1944-8BEB-32D1D3AF4EF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CB279C-0C2D-EA4F-8E9E-FA30B35405D1}" type="slidenum">
              <a:rPr lang="en-US" smtClean="0"/>
              <a:t>‹#›</a:t>
            </a:fld>
            <a:endParaRPr lang="en-US"/>
          </a:p>
        </p:txBody>
      </p:sp>
    </p:spTree>
    <p:extLst>
      <p:ext uri="{BB962C8B-B14F-4D97-AF65-F5344CB8AC3E}">
        <p14:creationId xmlns:p14="http://schemas.microsoft.com/office/powerpoint/2010/main" val="338068547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hemeOverride" Target="../theme/themeOverride6.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themeOverride" Target="../theme/themeOverride9.xml"/><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hemeOverride" Target="../theme/themeOverride10.xml"/><Relationship Id="rId4" Type="http://schemas.openxmlformats.org/officeDocument/2006/relationships/image" Target="../media/image10.tiff"/></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slideLayout" Target="../slideLayouts/slideLayout35.xml"/><Relationship Id="rId1" Type="http://schemas.openxmlformats.org/officeDocument/2006/relationships/themeOverride" Target="../theme/themeOverride11.xml"/><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hemeOverride" Target="../theme/themeOverride12.xml"/><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slideLayout" Target="../slideLayouts/slideLayout35.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hemeOverride" Target="../theme/themeOverride14.xml"/><Relationship Id="rId5" Type="http://schemas.openxmlformats.org/officeDocument/2006/relationships/image" Target="../media/image16.tiff"/><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slideLayout" Target="../slideLayouts/slideLayout35.xml"/><Relationship Id="rId1" Type="http://schemas.openxmlformats.org/officeDocument/2006/relationships/themeOverride" Target="../theme/themeOverride15.xml"/><Relationship Id="rId4" Type="http://schemas.openxmlformats.org/officeDocument/2006/relationships/image" Target="../media/image18.tiff"/></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slideLayout" Target="../slideLayouts/slideLayout35.xml"/><Relationship Id="rId1" Type="http://schemas.openxmlformats.org/officeDocument/2006/relationships/themeOverride" Target="../theme/themeOverride16.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5797/references.html#ref-Revelle2018" TargetMode="External"/><Relationship Id="rId2" Type="http://schemas.openxmlformats.org/officeDocument/2006/relationships/slideLayout" Target="../slideLayouts/slideLayout24.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hemeOverride" Target="../theme/themeOverride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5.xml"/><Relationship Id="rId1" Type="http://schemas.openxmlformats.org/officeDocument/2006/relationships/themeOverride" Target="../theme/themeOverride1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hyperlink" Target="http://localhost:5797/references.html#ref-Balderjahn2013" TargetMode="Externa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5.xml"/><Relationship Id="rId1" Type="http://schemas.openxmlformats.org/officeDocument/2006/relationships/themeOverride" Target="../theme/themeOverride2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5.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1143000" y="1122363"/>
            <a:ext cx="7317432" cy="2387600"/>
          </a:xfrm>
        </p:spPr>
        <p:txBody>
          <a:bodyPr/>
          <a:lstStyle/>
          <a:p>
            <a:r>
              <a:rPr lang="en-GB" dirty="0">
                <a:solidFill>
                  <a:srgbClr val="FF0000"/>
                </a:solidFill>
              </a:rPr>
              <a:t>Chapter 22:</a:t>
            </a:r>
            <a:br>
              <a:rPr lang="en-GB" dirty="0">
                <a:solidFill>
                  <a:srgbClr val="FF0000"/>
                </a:solidFill>
              </a:rPr>
            </a:br>
            <a:r>
              <a:rPr lang="en-GB" dirty="0">
                <a:solidFill>
                  <a:srgbClr val="FF0000"/>
                </a:solidFill>
              </a:rPr>
              <a:t> Factor Analysis</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lstStyle/>
          <a:p>
            <a:r>
              <a:rPr lang="en-GB"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FE1B-B102-2947-959B-F6D95373FB22}"/>
              </a:ext>
            </a:extLst>
          </p:cNvPr>
          <p:cNvSpPr>
            <a:spLocks noGrp="1"/>
          </p:cNvSpPr>
          <p:nvPr>
            <p:ph type="ctrTitle"/>
          </p:nvPr>
        </p:nvSpPr>
        <p:spPr>
          <a:xfrm>
            <a:off x="395536" y="329168"/>
            <a:ext cx="6768752" cy="1152128"/>
          </a:xfrm>
        </p:spPr>
        <p:txBody>
          <a:bodyPr/>
          <a:lstStyle/>
          <a:p>
            <a:r>
              <a:rPr lang="en-US" dirty="0"/>
              <a:t>EFA – Option 2 using SPSS syntax</a:t>
            </a:r>
            <a:br>
              <a:rPr lang="en-US" dirty="0"/>
            </a:br>
            <a:endParaRPr lang="en-US" dirty="0"/>
          </a:p>
        </p:txBody>
      </p:sp>
      <p:sp>
        <p:nvSpPr>
          <p:cNvPr id="6" name="TextBox 5">
            <a:extLst>
              <a:ext uri="{FF2B5EF4-FFF2-40B4-BE49-F238E27FC236}">
                <a16:creationId xmlns:a16="http://schemas.microsoft.com/office/drawing/2014/main" id="{5C62BBC3-059E-3EC3-703E-68482D36843B}"/>
              </a:ext>
            </a:extLst>
          </p:cNvPr>
          <p:cNvSpPr txBox="1"/>
          <p:nvPr/>
        </p:nvSpPr>
        <p:spPr>
          <a:xfrm>
            <a:off x="611560" y="1052736"/>
            <a:ext cx="4530697" cy="4524315"/>
          </a:xfrm>
          <a:prstGeom prst="rect">
            <a:avLst/>
          </a:prstGeom>
          <a:noFill/>
        </p:spPr>
        <p:txBody>
          <a:bodyPr wrap="square">
            <a:spAutoFit/>
          </a:bodyPr>
          <a:lstStyle/>
          <a:p>
            <a:endParaRPr lang="en-GB" dirty="0"/>
          </a:p>
          <a:p>
            <a:r>
              <a:rPr lang="en-GB" dirty="0"/>
              <a:t>FACTOR</a:t>
            </a:r>
          </a:p>
          <a:p>
            <a:r>
              <a:rPr lang="en-GB" dirty="0"/>
              <a:t>  /VARIABLES V1 V2 V3 V4 V5</a:t>
            </a:r>
          </a:p>
          <a:p>
            <a:r>
              <a:rPr lang="en-GB" dirty="0"/>
              <a:t>  /MISSING LISTWISE </a:t>
            </a:r>
          </a:p>
          <a:p>
            <a:r>
              <a:rPr lang="en-GB" dirty="0"/>
              <a:t>  /ANALYSIS V1 V2 V3 V4 V5</a:t>
            </a:r>
          </a:p>
          <a:p>
            <a:r>
              <a:rPr lang="en-GB" dirty="0"/>
              <a:t>  /PRINT UNIVARIATE INITIAL KMO EXTRACTION ROTATION</a:t>
            </a:r>
          </a:p>
          <a:p>
            <a:r>
              <a:rPr lang="en-GB" dirty="0"/>
              <a:t>  /FORMAT BLANK(0.40)</a:t>
            </a:r>
          </a:p>
          <a:p>
            <a:r>
              <a:rPr lang="en-GB" dirty="0"/>
              <a:t>  /PLOT EIGEN ROTATION</a:t>
            </a:r>
          </a:p>
          <a:p>
            <a:r>
              <a:rPr lang="en-GB" dirty="0"/>
              <a:t>  /CRITERIA MINEIGEN(1) ITERATE(25)</a:t>
            </a:r>
          </a:p>
          <a:p>
            <a:r>
              <a:rPr lang="en-GB" dirty="0"/>
              <a:t>  /EXTRACTION PAF</a:t>
            </a:r>
          </a:p>
          <a:p>
            <a:r>
              <a:rPr lang="en-GB" dirty="0"/>
              <a:t>  /CRITERIA ITERATE(25) DELTA(0)</a:t>
            </a:r>
          </a:p>
          <a:p>
            <a:r>
              <a:rPr lang="en-GB" dirty="0"/>
              <a:t>  /ROTATION OBLIMIN</a:t>
            </a:r>
          </a:p>
          <a:p>
            <a:r>
              <a:rPr lang="en-GB" dirty="0"/>
              <a:t>  /SAVE REG(ALL)</a:t>
            </a:r>
          </a:p>
          <a:p>
            <a:r>
              <a:rPr lang="en-GB" dirty="0"/>
              <a:t>  /METHOD=CORRELATION.</a:t>
            </a:r>
          </a:p>
          <a:p>
            <a:r>
              <a:rPr lang="en-GB" dirty="0"/>
              <a:t> </a:t>
            </a:r>
          </a:p>
        </p:txBody>
      </p:sp>
      <p:sp>
        <p:nvSpPr>
          <p:cNvPr id="3" name="TextBox 2">
            <a:extLst>
              <a:ext uri="{FF2B5EF4-FFF2-40B4-BE49-F238E27FC236}">
                <a16:creationId xmlns:a16="http://schemas.microsoft.com/office/drawing/2014/main" id="{A15C0E14-BDC9-C37A-B73F-26AB664857E1}"/>
              </a:ext>
            </a:extLst>
          </p:cNvPr>
          <p:cNvSpPr txBox="1"/>
          <p:nvPr/>
        </p:nvSpPr>
        <p:spPr>
          <a:xfrm>
            <a:off x="5142257" y="1481296"/>
            <a:ext cx="2238055" cy="369332"/>
          </a:xfrm>
          <a:prstGeom prst="rect">
            <a:avLst/>
          </a:prstGeom>
          <a:noFill/>
        </p:spPr>
        <p:txBody>
          <a:bodyPr wrap="square" rtlCol="0">
            <a:spAutoFit/>
          </a:bodyPr>
          <a:lstStyle/>
          <a:p>
            <a:r>
              <a:rPr lang="en-GB" dirty="0"/>
              <a:t>Data: </a:t>
            </a:r>
            <a:r>
              <a:rPr lang="en-GB" b="0" i="0" u="none" strike="noStrike" dirty="0">
                <a:solidFill>
                  <a:srgbClr val="000000"/>
                </a:solidFill>
                <a:effectLst/>
                <a:latin typeface="Source Sans Pro" panose="020B0503030403020204" pitchFamily="34" charset="0"/>
              </a:rPr>
              <a:t> </a:t>
            </a:r>
            <a:r>
              <a:rPr lang="en-GB" b="0" i="0" u="none" strike="noStrike" dirty="0" err="1">
                <a:solidFill>
                  <a:srgbClr val="000000"/>
                </a:solidFill>
                <a:effectLst/>
                <a:latin typeface="Source Sans Pro" panose="020B0503030403020204" pitchFamily="34" charset="0"/>
              </a:rPr>
              <a:t>fa_qual.sav</a:t>
            </a:r>
            <a:endParaRPr lang="en-GB" dirty="0"/>
          </a:p>
        </p:txBody>
      </p:sp>
    </p:spTree>
    <p:extLst>
      <p:ext uri="{BB962C8B-B14F-4D97-AF65-F5344CB8AC3E}">
        <p14:creationId xmlns:p14="http://schemas.microsoft.com/office/powerpoint/2010/main" val="3323635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D0DC-BDA7-E158-8305-BB59E0003AF9}"/>
              </a:ext>
            </a:extLst>
          </p:cNvPr>
          <p:cNvSpPr>
            <a:spLocks noGrp="1"/>
          </p:cNvSpPr>
          <p:nvPr>
            <p:ph type="title"/>
          </p:nvPr>
        </p:nvSpPr>
        <p:spPr/>
        <p:txBody>
          <a:bodyPr vert="horz" lIns="91440" tIns="45720" rIns="91440" bIns="45720" rtlCol="0" anchor="ctr">
            <a:normAutofit/>
          </a:bodyPr>
          <a:lstStyle/>
          <a:p>
            <a:r>
              <a:rPr lang="en-GB" dirty="0"/>
              <a:t>Specifying the numbers of factors to be extracted. </a:t>
            </a:r>
          </a:p>
        </p:txBody>
      </p:sp>
      <p:grpSp>
        <p:nvGrpSpPr>
          <p:cNvPr id="5" name="Group 4">
            <a:extLst>
              <a:ext uri="{FF2B5EF4-FFF2-40B4-BE49-F238E27FC236}">
                <a16:creationId xmlns:a16="http://schemas.microsoft.com/office/drawing/2014/main" id="{A3932450-6E1B-FB47-07BE-A0ED3BBA2ACC}"/>
              </a:ext>
            </a:extLst>
          </p:cNvPr>
          <p:cNvGrpSpPr/>
          <p:nvPr/>
        </p:nvGrpSpPr>
        <p:grpSpPr>
          <a:xfrm>
            <a:off x="1115616" y="1951984"/>
            <a:ext cx="7626345" cy="4559311"/>
            <a:chOff x="899592" y="1149344"/>
            <a:chExt cx="7626345" cy="4559311"/>
          </a:xfrm>
        </p:grpSpPr>
        <p:pic>
          <p:nvPicPr>
            <p:cNvPr id="6" name="Picture 5">
              <a:extLst>
                <a:ext uri="{FF2B5EF4-FFF2-40B4-BE49-F238E27FC236}">
                  <a16:creationId xmlns:a16="http://schemas.microsoft.com/office/drawing/2014/main" id="{294C3C4C-D9BE-AB75-B0CC-D803AF9AB7EA}"/>
                </a:ext>
              </a:extLst>
            </p:cNvPr>
            <p:cNvPicPr>
              <a:picLocks noChangeAspect="1"/>
            </p:cNvPicPr>
            <p:nvPr/>
          </p:nvPicPr>
          <p:blipFill>
            <a:blip r:embed="rId2"/>
            <a:stretch>
              <a:fillRect/>
            </a:stretch>
          </p:blipFill>
          <p:spPr>
            <a:xfrm>
              <a:off x="899592" y="1149344"/>
              <a:ext cx="5003552" cy="4559311"/>
            </a:xfrm>
            <a:prstGeom prst="rect">
              <a:avLst/>
            </a:prstGeom>
          </p:spPr>
        </p:pic>
        <p:sp>
          <p:nvSpPr>
            <p:cNvPr id="7" name="Line Callout 1 (Border and Accent Bar) 6">
              <a:extLst>
                <a:ext uri="{FF2B5EF4-FFF2-40B4-BE49-F238E27FC236}">
                  <a16:creationId xmlns:a16="http://schemas.microsoft.com/office/drawing/2014/main" id="{E783FF00-03C3-8AA5-37FE-0CCDE579F9D9}"/>
                </a:ext>
              </a:extLst>
            </p:cNvPr>
            <p:cNvSpPr/>
            <p:nvPr/>
          </p:nvSpPr>
          <p:spPr>
            <a:xfrm>
              <a:off x="6084168" y="3428999"/>
              <a:ext cx="2441769" cy="584775"/>
            </a:xfrm>
            <a:prstGeom prst="accentBorderCallout1">
              <a:avLst>
                <a:gd name="adj1" fmla="val 36873"/>
                <a:gd name="adj2" fmla="val -4108"/>
                <a:gd name="adj3" fmla="val 133384"/>
                <a:gd name="adj4" fmla="val -88353"/>
              </a:avLst>
            </a:prstGeom>
            <a:noFill/>
            <a:ln w="190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rPr>
                <a:t>The  number of common factors are set to 2.</a:t>
              </a:r>
            </a:p>
          </p:txBody>
        </p:sp>
      </p:grpSp>
    </p:spTree>
    <p:extLst>
      <p:ext uri="{BB962C8B-B14F-4D97-AF65-F5344CB8AC3E}">
        <p14:creationId xmlns:p14="http://schemas.microsoft.com/office/powerpoint/2010/main" val="495980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4FED-046E-86A9-B808-58342E4C54C7}"/>
              </a:ext>
            </a:extLst>
          </p:cNvPr>
          <p:cNvSpPr>
            <a:spLocks noGrp="1"/>
          </p:cNvSpPr>
          <p:nvPr>
            <p:ph type="title"/>
          </p:nvPr>
        </p:nvSpPr>
        <p:spPr/>
        <p:txBody>
          <a:bodyPr/>
          <a:lstStyle/>
          <a:p>
            <a:r>
              <a:rPr lang="en-GB" dirty="0">
                <a:solidFill>
                  <a:srgbClr val="FF0000"/>
                </a:solidFill>
              </a:rPr>
              <a:t>Interpretation of The Outputs</a:t>
            </a:r>
          </a:p>
        </p:txBody>
      </p:sp>
    </p:spTree>
    <p:extLst>
      <p:ext uri="{BB962C8B-B14F-4D97-AF65-F5344CB8AC3E}">
        <p14:creationId xmlns:p14="http://schemas.microsoft.com/office/powerpoint/2010/main" val="57465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3F14-7A5D-9B45-BB25-820EC1A77640}"/>
              </a:ext>
            </a:extLst>
          </p:cNvPr>
          <p:cNvSpPr>
            <a:spLocks noGrp="1"/>
          </p:cNvSpPr>
          <p:nvPr>
            <p:ph type="ctrTitle"/>
          </p:nvPr>
        </p:nvSpPr>
        <p:spPr/>
        <p:txBody>
          <a:bodyPr/>
          <a:lstStyle/>
          <a:p>
            <a:r>
              <a:rPr lang="en-US" dirty="0"/>
              <a:t>Is it appropriate to use EFA?</a:t>
            </a:r>
          </a:p>
        </p:txBody>
      </p:sp>
      <p:sp>
        <p:nvSpPr>
          <p:cNvPr id="3" name="Text Placeholder 2">
            <a:extLst>
              <a:ext uri="{FF2B5EF4-FFF2-40B4-BE49-F238E27FC236}">
                <a16:creationId xmlns:a16="http://schemas.microsoft.com/office/drawing/2014/main" id="{180970E6-C938-9E4A-A4C8-8A47426209FD}"/>
              </a:ext>
            </a:extLst>
          </p:cNvPr>
          <p:cNvSpPr>
            <a:spLocks noGrp="1"/>
          </p:cNvSpPr>
          <p:nvPr>
            <p:ph type="body" sz="quarter" idx="14"/>
          </p:nvPr>
        </p:nvSpPr>
        <p:spPr>
          <a:xfrm>
            <a:off x="359407" y="1332468"/>
            <a:ext cx="8425184" cy="3816573"/>
          </a:xfrm>
        </p:spPr>
        <p:txBody>
          <a:bodyPr/>
          <a:lstStyle/>
          <a:p>
            <a:r>
              <a:rPr lang="en-US" dirty="0"/>
              <a:t>To make sure that there is enough correlation in the data to justify using EFA for dimension reduction, the Bartlett’s sphericity test is used.</a:t>
            </a:r>
          </a:p>
        </p:txBody>
      </p:sp>
      <p:sp>
        <p:nvSpPr>
          <p:cNvPr id="6" name="TextBox 5">
            <a:extLst>
              <a:ext uri="{FF2B5EF4-FFF2-40B4-BE49-F238E27FC236}">
                <a16:creationId xmlns:a16="http://schemas.microsoft.com/office/drawing/2014/main" id="{FA3B81F2-C772-6941-A82E-E762D151DDF8}"/>
              </a:ext>
            </a:extLst>
          </p:cNvPr>
          <p:cNvSpPr txBox="1"/>
          <p:nvPr/>
        </p:nvSpPr>
        <p:spPr>
          <a:xfrm>
            <a:off x="560429" y="4287459"/>
            <a:ext cx="6566862" cy="646331"/>
          </a:xfrm>
          <a:prstGeom prst="rect">
            <a:avLst/>
          </a:prstGeom>
          <a:noFill/>
        </p:spPr>
        <p:txBody>
          <a:bodyPr wrap="none" rtlCol="0">
            <a:spAutoFit/>
          </a:bodyPr>
          <a:lstStyle/>
          <a:p>
            <a:r>
              <a:rPr lang="en-US" dirty="0"/>
              <a:t>H0: The variables are mutually independent (EFA is inappropriate)</a:t>
            </a:r>
          </a:p>
          <a:p>
            <a:r>
              <a:rPr lang="en-US" dirty="0"/>
              <a:t>HA: The variables are not mutually independent (EFA is appropriate)</a:t>
            </a:r>
          </a:p>
        </p:txBody>
      </p:sp>
      <p:sp>
        <p:nvSpPr>
          <p:cNvPr id="7" name="TextBox 6">
            <a:extLst>
              <a:ext uri="{FF2B5EF4-FFF2-40B4-BE49-F238E27FC236}">
                <a16:creationId xmlns:a16="http://schemas.microsoft.com/office/drawing/2014/main" id="{257E5728-A6F9-BD44-AA3A-C0A2A1C47BAB}"/>
              </a:ext>
            </a:extLst>
          </p:cNvPr>
          <p:cNvSpPr txBox="1"/>
          <p:nvPr/>
        </p:nvSpPr>
        <p:spPr>
          <a:xfrm>
            <a:off x="560429" y="5072001"/>
            <a:ext cx="7260001" cy="369332"/>
          </a:xfrm>
          <a:prstGeom prst="rect">
            <a:avLst/>
          </a:prstGeom>
          <a:noFill/>
        </p:spPr>
        <p:txBody>
          <a:bodyPr wrap="none" rtlCol="0">
            <a:spAutoFit/>
          </a:bodyPr>
          <a:lstStyle/>
          <a:p>
            <a:r>
              <a:rPr lang="en-US" dirty="0"/>
              <a:t>In our example, because p&lt;0.05, H0 is rejected, therefore EFA is justified.</a:t>
            </a:r>
          </a:p>
        </p:txBody>
      </p:sp>
      <p:pic>
        <p:nvPicPr>
          <p:cNvPr id="5" name="Picture 4">
            <a:extLst>
              <a:ext uri="{FF2B5EF4-FFF2-40B4-BE49-F238E27FC236}">
                <a16:creationId xmlns:a16="http://schemas.microsoft.com/office/drawing/2014/main" id="{BEFDF42F-8404-1360-18CA-553575077930}"/>
              </a:ext>
            </a:extLst>
          </p:cNvPr>
          <p:cNvPicPr>
            <a:picLocks noChangeAspect="1"/>
          </p:cNvPicPr>
          <p:nvPr/>
        </p:nvPicPr>
        <p:blipFill>
          <a:blip r:embed="rId4"/>
          <a:stretch>
            <a:fillRect/>
          </a:stretch>
        </p:blipFill>
        <p:spPr>
          <a:xfrm>
            <a:off x="2006600" y="2717800"/>
            <a:ext cx="5130800" cy="1422400"/>
          </a:xfrm>
          <a:prstGeom prst="rect">
            <a:avLst/>
          </a:prstGeom>
        </p:spPr>
      </p:pic>
    </p:spTree>
    <p:extLst>
      <p:ext uri="{BB962C8B-B14F-4D97-AF65-F5344CB8AC3E}">
        <p14:creationId xmlns:p14="http://schemas.microsoft.com/office/powerpoint/2010/main" val="338365218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txBox="1">
            <a:spLocks noChangeArrowheads="1"/>
          </p:cNvSpPr>
          <p:nvPr/>
        </p:nvSpPr>
        <p:spPr>
          <a:xfrm>
            <a:off x="600075" y="288925"/>
            <a:ext cx="8364538" cy="9191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FF0000"/>
                </a:solidFill>
              </a:rPr>
              <a:t>KMO-criterion</a:t>
            </a:r>
            <a:r>
              <a:rPr lang="en-US" sz="2800" b="1" dirty="0">
                <a:solidFill>
                  <a:srgbClr val="FF6600"/>
                </a:solidFill>
              </a:rPr>
              <a:t> </a:t>
            </a:r>
          </a:p>
        </p:txBody>
      </p:sp>
      <p:sp>
        <p:nvSpPr>
          <p:cNvPr id="5" name="Text Box 5"/>
          <p:cNvSpPr txBox="1">
            <a:spLocks noChangeArrowheads="1"/>
          </p:cNvSpPr>
          <p:nvPr/>
        </p:nvSpPr>
        <p:spPr bwMode="auto">
          <a:xfrm>
            <a:off x="971600" y="980728"/>
            <a:ext cx="4176017" cy="2169825"/>
          </a:xfrm>
          <a:prstGeom prst="rect">
            <a:avLst/>
          </a:prstGeom>
          <a:noFill/>
          <a:ln w="25400">
            <a:noFill/>
            <a:miter lim="800000"/>
            <a:headEnd/>
            <a:tailEnd/>
          </a:ln>
        </p:spPr>
        <p:txBody>
          <a:bodyPr wrap="square">
            <a:spAutoFit/>
          </a:bodyPr>
          <a:lstStyle/>
          <a:p>
            <a:pPr eaLnBrk="0" hangingPunct="0">
              <a:spcBef>
                <a:spcPct val="50000"/>
              </a:spcBef>
            </a:pPr>
            <a:r>
              <a:rPr lang="en-US" sz="1600" dirty="0"/>
              <a:t>KMO-Criterion for the evaluation of </a:t>
            </a:r>
            <a:r>
              <a:rPr lang="en-US" sz="1400" dirty="0"/>
              <a:t>the correlation matrix as a whole:</a:t>
            </a:r>
          </a:p>
          <a:p>
            <a:pPr>
              <a:buClr>
                <a:srgbClr val="336699"/>
              </a:buClr>
              <a:buFontTx/>
              <a:buChar char="•"/>
            </a:pPr>
            <a:r>
              <a:rPr lang="en-US" sz="1400" dirty="0"/>
              <a:t> </a:t>
            </a:r>
            <a:r>
              <a:rPr lang="en-US" sz="1400" dirty="0">
                <a:solidFill>
                  <a:schemeClr val="accent3">
                    <a:lumMod val="50000"/>
                  </a:schemeClr>
                </a:solidFill>
              </a:rPr>
              <a:t>KMO </a:t>
            </a:r>
            <a:r>
              <a:rPr lang="en-US" sz="1400" dirty="0">
                <a:solidFill>
                  <a:schemeClr val="accent3">
                    <a:lumMod val="50000"/>
                  </a:schemeClr>
                </a:solidFill>
                <a:sym typeface="Symbol" pitchFamily="18" charset="2"/>
              </a:rPr>
              <a:t></a:t>
            </a:r>
            <a:r>
              <a:rPr lang="en-US" sz="1400" dirty="0">
                <a:solidFill>
                  <a:schemeClr val="accent3">
                    <a:lumMod val="50000"/>
                  </a:schemeClr>
                </a:solidFill>
              </a:rPr>
              <a:t> 0.9 “excellent“</a:t>
            </a:r>
          </a:p>
          <a:p>
            <a:pPr>
              <a:buClr>
                <a:srgbClr val="336699"/>
              </a:buClr>
              <a:buFontTx/>
              <a:buChar char="•"/>
            </a:pPr>
            <a:r>
              <a:rPr lang="en-US" sz="1400" dirty="0">
                <a:solidFill>
                  <a:schemeClr val="accent3">
                    <a:lumMod val="50000"/>
                  </a:schemeClr>
                </a:solidFill>
              </a:rPr>
              <a:t> KMO </a:t>
            </a:r>
            <a:r>
              <a:rPr lang="en-US" sz="1400" dirty="0">
                <a:solidFill>
                  <a:schemeClr val="accent3">
                    <a:lumMod val="50000"/>
                  </a:schemeClr>
                </a:solidFill>
                <a:sym typeface="Symbol" pitchFamily="18" charset="2"/>
              </a:rPr>
              <a:t></a:t>
            </a:r>
            <a:r>
              <a:rPr lang="en-US" sz="1400" dirty="0">
                <a:solidFill>
                  <a:schemeClr val="accent3">
                    <a:lumMod val="50000"/>
                  </a:schemeClr>
                </a:solidFill>
              </a:rPr>
              <a:t> 0.8 “deserving“</a:t>
            </a:r>
          </a:p>
          <a:p>
            <a:pPr>
              <a:buClr>
                <a:srgbClr val="336699"/>
              </a:buClr>
              <a:buFontTx/>
              <a:buChar char="•"/>
            </a:pPr>
            <a:r>
              <a:rPr lang="en-US" sz="1400" dirty="0">
                <a:solidFill>
                  <a:schemeClr val="accent3">
                    <a:lumMod val="50000"/>
                  </a:schemeClr>
                </a:solidFill>
              </a:rPr>
              <a:t> KMO </a:t>
            </a:r>
            <a:r>
              <a:rPr lang="en-US" sz="1400" dirty="0">
                <a:solidFill>
                  <a:schemeClr val="accent3">
                    <a:lumMod val="50000"/>
                  </a:schemeClr>
                </a:solidFill>
                <a:sym typeface="Symbol" pitchFamily="18" charset="2"/>
              </a:rPr>
              <a:t></a:t>
            </a:r>
            <a:r>
              <a:rPr lang="en-US" sz="1400" dirty="0">
                <a:solidFill>
                  <a:schemeClr val="accent3">
                    <a:lumMod val="50000"/>
                  </a:schemeClr>
                </a:solidFill>
              </a:rPr>
              <a:t> 0.7 “quite good“</a:t>
            </a:r>
          </a:p>
          <a:p>
            <a:pPr>
              <a:buClr>
                <a:srgbClr val="336699"/>
              </a:buClr>
              <a:buFontTx/>
              <a:buChar char="•"/>
            </a:pPr>
            <a:r>
              <a:rPr lang="en-US" sz="1400" dirty="0">
                <a:solidFill>
                  <a:schemeClr val="accent3">
                    <a:lumMod val="50000"/>
                  </a:schemeClr>
                </a:solidFill>
              </a:rPr>
              <a:t> KMO </a:t>
            </a:r>
            <a:r>
              <a:rPr lang="en-US" sz="1400" dirty="0">
                <a:solidFill>
                  <a:schemeClr val="accent3">
                    <a:lumMod val="50000"/>
                  </a:schemeClr>
                </a:solidFill>
                <a:sym typeface="Symbol" pitchFamily="18" charset="2"/>
              </a:rPr>
              <a:t></a:t>
            </a:r>
            <a:r>
              <a:rPr lang="en-US" sz="1400" dirty="0">
                <a:solidFill>
                  <a:schemeClr val="accent3">
                    <a:lumMod val="50000"/>
                  </a:schemeClr>
                </a:solidFill>
              </a:rPr>
              <a:t> 0.6 “moderate“</a:t>
            </a:r>
          </a:p>
          <a:p>
            <a:pPr>
              <a:buClr>
                <a:srgbClr val="336699"/>
              </a:buClr>
              <a:buFontTx/>
              <a:buChar char="•"/>
            </a:pPr>
            <a:r>
              <a:rPr lang="en-US" sz="1400" dirty="0">
                <a:solidFill>
                  <a:srgbClr val="FF0000"/>
                </a:solidFill>
              </a:rPr>
              <a:t> KMO </a:t>
            </a:r>
            <a:r>
              <a:rPr lang="en-US" sz="1400" dirty="0">
                <a:solidFill>
                  <a:srgbClr val="FF0000"/>
                </a:solidFill>
                <a:sym typeface="Symbol" pitchFamily="18" charset="2"/>
              </a:rPr>
              <a:t></a:t>
            </a:r>
            <a:r>
              <a:rPr lang="en-US" sz="1400" dirty="0">
                <a:solidFill>
                  <a:srgbClr val="FF0000"/>
                </a:solidFill>
              </a:rPr>
              <a:t> 0.5 “miserable“</a:t>
            </a:r>
          </a:p>
          <a:p>
            <a:pPr>
              <a:buClr>
                <a:srgbClr val="336699"/>
              </a:buClr>
              <a:buFontTx/>
              <a:buChar char="•"/>
            </a:pPr>
            <a:r>
              <a:rPr lang="en-US" sz="1400" dirty="0">
                <a:solidFill>
                  <a:srgbClr val="FF0000"/>
                </a:solidFill>
              </a:rPr>
              <a:t> KMO &lt; 0.5 “unbearable”</a:t>
            </a:r>
          </a:p>
          <a:p>
            <a:pPr eaLnBrk="0" hangingPunct="0">
              <a:spcBef>
                <a:spcPct val="50000"/>
              </a:spcBef>
            </a:pPr>
            <a:r>
              <a:rPr lang="en-US" sz="1400" b="1" dirty="0"/>
              <a:t>Thus, according to Kaiser, the threshold is 0.5</a:t>
            </a:r>
          </a:p>
        </p:txBody>
      </p:sp>
      <p:sp>
        <p:nvSpPr>
          <p:cNvPr id="9" name="Rectangle 8">
            <a:extLst>
              <a:ext uri="{FF2B5EF4-FFF2-40B4-BE49-F238E27FC236}">
                <a16:creationId xmlns:a16="http://schemas.microsoft.com/office/drawing/2014/main" id="{95CE7769-9CBC-154B-B48D-4993C809CC00}"/>
              </a:ext>
            </a:extLst>
          </p:cNvPr>
          <p:cNvSpPr/>
          <p:nvPr/>
        </p:nvSpPr>
        <p:spPr>
          <a:xfrm>
            <a:off x="755576" y="3230394"/>
            <a:ext cx="7848872" cy="769441"/>
          </a:xfrm>
          <a:prstGeom prst="rect">
            <a:avLst/>
          </a:prstGeom>
        </p:spPr>
        <p:txBody>
          <a:bodyPr wrap="square">
            <a:spAutoFit/>
          </a:bodyPr>
          <a:lstStyle/>
          <a:p>
            <a:r>
              <a:rPr lang="en-GB" sz="1100" dirty="0">
                <a:solidFill>
                  <a:srgbClr val="777777"/>
                </a:solidFill>
                <a:latin typeface="Times New Roman" panose="02020603050405020304" pitchFamily="18" charset="0"/>
                <a:cs typeface="Times New Roman" panose="02020603050405020304" pitchFamily="18" charset="0"/>
              </a:rPr>
              <a:t>Cerny, C.A., &amp; Kaiser, H.F. (1977). A study of a measure of sampling adequacy for factor-analytic correlation matrices. Multivariate </a:t>
            </a:r>
            <a:r>
              <a:rPr lang="en-GB" sz="1100" dirty="0" err="1">
                <a:solidFill>
                  <a:srgbClr val="777777"/>
                </a:solidFill>
                <a:latin typeface="Times New Roman" panose="02020603050405020304" pitchFamily="18" charset="0"/>
                <a:cs typeface="Times New Roman" panose="02020603050405020304" pitchFamily="18" charset="0"/>
              </a:rPr>
              <a:t>Behavioral</a:t>
            </a:r>
            <a:r>
              <a:rPr lang="en-GB" sz="1100" dirty="0">
                <a:solidFill>
                  <a:srgbClr val="777777"/>
                </a:solidFill>
                <a:latin typeface="Times New Roman" panose="02020603050405020304" pitchFamily="18" charset="0"/>
                <a:cs typeface="Times New Roman" panose="02020603050405020304" pitchFamily="18" charset="0"/>
              </a:rPr>
              <a:t> Research, 12(1), 43-47.</a:t>
            </a:r>
          </a:p>
          <a:p>
            <a:br>
              <a:rPr lang="en-GB" sz="1100" dirty="0">
                <a:latin typeface="Times New Roman" panose="02020603050405020304" pitchFamily="18" charset="0"/>
                <a:cs typeface="Times New Roman" panose="02020603050405020304" pitchFamily="18" charset="0"/>
              </a:rPr>
            </a:br>
            <a:r>
              <a:rPr lang="en-GB" sz="1100" dirty="0">
                <a:solidFill>
                  <a:srgbClr val="777777"/>
                </a:solidFill>
                <a:latin typeface="Times New Roman" panose="02020603050405020304" pitchFamily="18" charset="0"/>
                <a:cs typeface="Times New Roman" panose="02020603050405020304" pitchFamily="18" charset="0"/>
              </a:rPr>
              <a:t>Kaiser, H. 1974. An index of factor simplicity. </a:t>
            </a:r>
            <a:r>
              <a:rPr lang="en-GB" sz="1100" dirty="0" err="1">
                <a:solidFill>
                  <a:srgbClr val="777777"/>
                </a:solidFill>
                <a:latin typeface="Times New Roman" panose="02020603050405020304" pitchFamily="18" charset="0"/>
                <a:cs typeface="Times New Roman" panose="02020603050405020304" pitchFamily="18" charset="0"/>
              </a:rPr>
              <a:t>Psychometrika</a:t>
            </a:r>
            <a:r>
              <a:rPr lang="en-GB" sz="1100" dirty="0">
                <a:solidFill>
                  <a:srgbClr val="777777"/>
                </a:solidFill>
                <a:latin typeface="Times New Roman" panose="02020603050405020304" pitchFamily="18" charset="0"/>
                <a:cs typeface="Times New Roman" panose="02020603050405020304" pitchFamily="18" charset="0"/>
              </a:rPr>
              <a:t> 39: 31–36.</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33978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066F-96FC-EB5E-7FAF-268D513A6C4A}"/>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Communality</a:t>
            </a:r>
            <a:endParaRPr lang="en-GB" dirty="0">
              <a:solidFill>
                <a:srgbClr val="FF0000"/>
              </a:solidFill>
            </a:endParaRPr>
          </a:p>
        </p:txBody>
      </p:sp>
      <p:sp>
        <p:nvSpPr>
          <p:cNvPr id="3" name="Content Placeholder 2">
            <a:extLst>
              <a:ext uri="{FF2B5EF4-FFF2-40B4-BE49-F238E27FC236}">
                <a16:creationId xmlns:a16="http://schemas.microsoft.com/office/drawing/2014/main" id="{C1DCCAFC-512D-1F21-1B61-5143C1F6115D}"/>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Proportion of variance in the item that is accounted for by the common factors.</a:t>
            </a:r>
          </a:p>
          <a:p>
            <a:r>
              <a:rPr lang="en-GB" dirty="0">
                <a:solidFill>
                  <a:srgbClr val="000000"/>
                </a:solidFill>
                <a:latin typeface="Source Sans Pro" panose="020B0503030403020204" pitchFamily="34" charset="0"/>
              </a:rPr>
              <a:t>Variance = Common variance + unique variance (specific + error)</a:t>
            </a:r>
          </a:p>
          <a:p>
            <a:r>
              <a:rPr lang="en-GB" dirty="0">
                <a:solidFill>
                  <a:srgbClr val="000000"/>
                </a:solidFill>
                <a:latin typeface="Source Sans Pro" panose="020B0503030403020204" pitchFamily="34" charset="0"/>
              </a:rPr>
              <a:t>I</a:t>
            </a:r>
            <a:r>
              <a:rPr lang="en-GB" b="0" i="0" u="none" strike="noStrike" dirty="0">
                <a:solidFill>
                  <a:srgbClr val="000000"/>
                </a:solidFill>
                <a:effectLst/>
                <a:latin typeface="Source Sans Pro" panose="020B0503030403020204" pitchFamily="34" charset="0"/>
              </a:rPr>
              <a:t>f communality of an item is high, this means that the common factors can strongly explain the variation in the item. In other words, the common factors have a strong influence the item. </a:t>
            </a:r>
            <a:endParaRPr lang="en-GB" dirty="0"/>
          </a:p>
        </p:txBody>
      </p:sp>
      <p:pic>
        <p:nvPicPr>
          <p:cNvPr id="1026" name="Picture 2">
            <a:extLst>
              <a:ext uri="{FF2B5EF4-FFF2-40B4-BE49-F238E27FC236}">
                <a16:creationId xmlns:a16="http://schemas.microsoft.com/office/drawing/2014/main" id="{9A72E82F-A1DF-955A-3CF5-9A96C6604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077342"/>
            <a:ext cx="3088333" cy="278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1407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1F87-FE34-0160-E477-171EB23391B6}"/>
              </a:ext>
            </a:extLst>
          </p:cNvPr>
          <p:cNvSpPr>
            <a:spLocks noGrp="1"/>
          </p:cNvSpPr>
          <p:nvPr>
            <p:ph type="ctrTitle"/>
          </p:nvPr>
        </p:nvSpPr>
        <p:spPr/>
        <p:txBody>
          <a:bodyPr/>
          <a:lstStyle/>
          <a:p>
            <a:r>
              <a:rPr lang="en-GB" dirty="0"/>
              <a:t>Communality</a:t>
            </a:r>
          </a:p>
        </p:txBody>
      </p:sp>
      <p:sp>
        <p:nvSpPr>
          <p:cNvPr id="5" name="TextBox 4">
            <a:extLst>
              <a:ext uri="{FF2B5EF4-FFF2-40B4-BE49-F238E27FC236}">
                <a16:creationId xmlns:a16="http://schemas.microsoft.com/office/drawing/2014/main" id="{84A0A90B-88A6-8255-63D4-1E27BB060E6F}"/>
              </a:ext>
            </a:extLst>
          </p:cNvPr>
          <p:cNvSpPr txBox="1"/>
          <p:nvPr/>
        </p:nvSpPr>
        <p:spPr>
          <a:xfrm>
            <a:off x="4986147" y="4557687"/>
            <a:ext cx="2284124" cy="461665"/>
          </a:xfrm>
          <a:prstGeom prst="rect">
            <a:avLst/>
          </a:prstGeom>
          <a:noFill/>
        </p:spPr>
        <p:txBody>
          <a:bodyPr wrap="square" rtlCol="0">
            <a:spAutoFit/>
          </a:bodyPr>
          <a:lstStyle/>
          <a:p>
            <a:r>
              <a:rPr lang="en-GB" sz="2400" dirty="0"/>
              <a:t>Direct </a:t>
            </a:r>
            <a:r>
              <a:rPr lang="en-GB" sz="2400" dirty="0" err="1"/>
              <a:t>Oblimin</a:t>
            </a:r>
            <a:endParaRPr lang="en-GB" sz="2400" dirty="0"/>
          </a:p>
        </p:txBody>
      </p:sp>
      <p:pic>
        <p:nvPicPr>
          <p:cNvPr id="8" name="Picture 7">
            <a:extLst>
              <a:ext uri="{FF2B5EF4-FFF2-40B4-BE49-F238E27FC236}">
                <a16:creationId xmlns:a16="http://schemas.microsoft.com/office/drawing/2014/main" id="{210EAD46-4F8C-AC43-9CA5-6F99DD29378A}"/>
              </a:ext>
            </a:extLst>
          </p:cNvPr>
          <p:cNvPicPr>
            <a:picLocks noChangeAspect="1"/>
          </p:cNvPicPr>
          <p:nvPr/>
        </p:nvPicPr>
        <p:blipFill>
          <a:blip r:embed="rId2"/>
          <a:stretch>
            <a:fillRect/>
          </a:stretch>
        </p:blipFill>
        <p:spPr>
          <a:xfrm>
            <a:off x="4572000" y="1986247"/>
            <a:ext cx="2552700" cy="2286000"/>
          </a:xfrm>
          <a:prstGeom prst="rect">
            <a:avLst/>
          </a:prstGeom>
        </p:spPr>
      </p:pic>
      <p:pic>
        <p:nvPicPr>
          <p:cNvPr id="3" name="Picture 2">
            <a:extLst>
              <a:ext uri="{FF2B5EF4-FFF2-40B4-BE49-F238E27FC236}">
                <a16:creationId xmlns:a16="http://schemas.microsoft.com/office/drawing/2014/main" id="{EA09E3D0-283F-A556-3C73-47541EEEABCB}"/>
              </a:ext>
            </a:extLst>
          </p:cNvPr>
          <p:cNvPicPr>
            <a:picLocks noChangeAspect="1"/>
          </p:cNvPicPr>
          <p:nvPr/>
        </p:nvPicPr>
        <p:blipFill>
          <a:blip r:embed="rId2"/>
          <a:stretch>
            <a:fillRect/>
          </a:stretch>
        </p:blipFill>
        <p:spPr>
          <a:xfrm>
            <a:off x="742950" y="2128967"/>
            <a:ext cx="2552700" cy="2286000"/>
          </a:xfrm>
          <a:prstGeom prst="rect">
            <a:avLst/>
          </a:prstGeom>
        </p:spPr>
      </p:pic>
      <p:sp>
        <p:nvSpPr>
          <p:cNvPr id="4" name="TextBox 3">
            <a:extLst>
              <a:ext uri="{FF2B5EF4-FFF2-40B4-BE49-F238E27FC236}">
                <a16:creationId xmlns:a16="http://schemas.microsoft.com/office/drawing/2014/main" id="{1710FD99-D05F-8626-39D9-46F288997FBC}"/>
              </a:ext>
            </a:extLst>
          </p:cNvPr>
          <p:cNvSpPr txBox="1"/>
          <p:nvPr/>
        </p:nvSpPr>
        <p:spPr>
          <a:xfrm>
            <a:off x="1011526" y="4580496"/>
            <a:ext cx="2284124" cy="461665"/>
          </a:xfrm>
          <a:prstGeom prst="rect">
            <a:avLst/>
          </a:prstGeom>
          <a:noFill/>
        </p:spPr>
        <p:txBody>
          <a:bodyPr wrap="square" rtlCol="0">
            <a:spAutoFit/>
          </a:bodyPr>
          <a:lstStyle/>
          <a:p>
            <a:r>
              <a:rPr lang="en-GB" sz="2400" dirty="0"/>
              <a:t>Unrotated</a:t>
            </a:r>
          </a:p>
        </p:txBody>
      </p:sp>
    </p:spTree>
    <p:extLst>
      <p:ext uri="{BB962C8B-B14F-4D97-AF65-F5344CB8AC3E}">
        <p14:creationId xmlns:p14="http://schemas.microsoft.com/office/powerpoint/2010/main" val="313302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6B3B7-98FE-5F04-7100-A06452F15D59}"/>
              </a:ext>
            </a:extLst>
          </p:cNvPr>
          <p:cNvSpPr>
            <a:spLocks noGrp="1"/>
          </p:cNvSpPr>
          <p:nvPr>
            <p:ph type="title"/>
          </p:nvPr>
        </p:nvSpPr>
        <p:spPr/>
        <p:txBody>
          <a:bodyPr/>
          <a:lstStyle/>
          <a:p>
            <a:r>
              <a:rPr lang="en-GB" b="0" u="none" strike="noStrike" dirty="0">
                <a:solidFill>
                  <a:srgbClr val="FF0000"/>
                </a:solidFill>
                <a:effectLst/>
                <a:latin typeface="Source Sans Pro" panose="020B0503030403020204" pitchFamily="34" charset="0"/>
              </a:rPr>
              <a:t>How Many Factors </a:t>
            </a:r>
            <a:r>
              <a:rPr lang="en-GB" dirty="0">
                <a:solidFill>
                  <a:srgbClr val="FF0000"/>
                </a:solidFill>
                <a:latin typeface="Source Sans Pro" panose="020B0503030403020204" pitchFamily="34" charset="0"/>
              </a:rPr>
              <a:t>T</a:t>
            </a:r>
            <a:r>
              <a:rPr lang="en-GB" b="0" u="none" strike="noStrike" dirty="0">
                <a:solidFill>
                  <a:srgbClr val="FF0000"/>
                </a:solidFill>
                <a:effectLst/>
                <a:latin typeface="Source Sans Pro" panose="020B0503030403020204" pitchFamily="34" charset="0"/>
              </a:rPr>
              <a:t>o </a:t>
            </a:r>
            <a:r>
              <a:rPr lang="en-GB" dirty="0">
                <a:solidFill>
                  <a:srgbClr val="FF0000"/>
                </a:solidFill>
                <a:latin typeface="Source Sans Pro" panose="020B0503030403020204" pitchFamily="34" charset="0"/>
              </a:rPr>
              <a:t>R</a:t>
            </a:r>
            <a:r>
              <a:rPr lang="en-GB" b="0" u="none" strike="noStrike" dirty="0">
                <a:solidFill>
                  <a:srgbClr val="FF0000"/>
                </a:solidFill>
                <a:effectLst/>
                <a:latin typeface="Source Sans Pro" panose="020B0503030403020204" pitchFamily="34" charset="0"/>
              </a:rPr>
              <a:t>etain?</a:t>
            </a:r>
            <a:endParaRPr lang="en-GB" dirty="0">
              <a:solidFill>
                <a:srgbClr val="FF0000"/>
              </a:solidFill>
            </a:endParaRPr>
          </a:p>
        </p:txBody>
      </p:sp>
      <p:sp>
        <p:nvSpPr>
          <p:cNvPr id="4" name="Content Placeholder 3">
            <a:extLst>
              <a:ext uri="{FF2B5EF4-FFF2-40B4-BE49-F238E27FC236}">
                <a16:creationId xmlns:a16="http://schemas.microsoft.com/office/drawing/2014/main" id="{FD3BD6F9-5791-ED93-A6B4-DB3D65773A26}"/>
              </a:ext>
            </a:extLst>
          </p:cNvPr>
          <p:cNvSpPr>
            <a:spLocks noGrp="1"/>
          </p:cNvSpPr>
          <p:nvPr>
            <p:ph idx="1"/>
          </p:nvPr>
        </p:nvSpPr>
        <p:spPr/>
        <p:txBody>
          <a:bodyPr/>
          <a:lstStyle/>
          <a:p>
            <a:r>
              <a:rPr lang="en-GB" dirty="0"/>
              <a:t>Kaiser’s rule (eigen value &gt; 1)</a:t>
            </a:r>
          </a:p>
          <a:p>
            <a:r>
              <a:rPr lang="en-GB" dirty="0"/>
              <a:t>Scree plot</a:t>
            </a:r>
          </a:p>
          <a:p>
            <a:r>
              <a:rPr lang="en-GB" dirty="0"/>
              <a:t>Horn’s parallel analysis</a:t>
            </a:r>
          </a:p>
        </p:txBody>
      </p:sp>
      <p:pic>
        <p:nvPicPr>
          <p:cNvPr id="5" name="Picture 4">
            <a:extLst>
              <a:ext uri="{FF2B5EF4-FFF2-40B4-BE49-F238E27FC236}">
                <a16:creationId xmlns:a16="http://schemas.microsoft.com/office/drawing/2014/main" id="{C481C5FF-F106-791B-D4E7-AC4FF79E5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159830"/>
            <a:ext cx="6228184" cy="3663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67F3D6-37F9-F04F-73BF-4A2D4A85A548}"/>
              </a:ext>
            </a:extLst>
          </p:cNvPr>
          <p:cNvSpPr txBox="1"/>
          <p:nvPr/>
        </p:nvSpPr>
        <p:spPr>
          <a:xfrm>
            <a:off x="3949739" y="3564382"/>
            <a:ext cx="457200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 scree plot of the actual and the scree plot of the means and the 95 percentiles eigen values also suggest that 2 factors can be retained. </a:t>
            </a:r>
            <a:endParaRPr lang="en-GB" dirty="0"/>
          </a:p>
        </p:txBody>
      </p:sp>
    </p:spTree>
    <p:extLst>
      <p:ext uri="{BB962C8B-B14F-4D97-AF65-F5344CB8AC3E}">
        <p14:creationId xmlns:p14="http://schemas.microsoft.com/office/powerpoint/2010/main" val="977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88C9-E626-1846-B28E-C66966067B37}"/>
              </a:ext>
            </a:extLst>
          </p:cNvPr>
          <p:cNvSpPr>
            <a:spLocks noGrp="1"/>
          </p:cNvSpPr>
          <p:nvPr>
            <p:ph type="ctrTitle"/>
          </p:nvPr>
        </p:nvSpPr>
        <p:spPr/>
        <p:txBody>
          <a:bodyPr/>
          <a:lstStyle/>
          <a:p>
            <a:r>
              <a:rPr lang="en-US" dirty="0"/>
              <a:t>Scree plot</a:t>
            </a:r>
          </a:p>
        </p:txBody>
      </p:sp>
      <p:pic>
        <p:nvPicPr>
          <p:cNvPr id="3" name="Picture 2">
            <a:extLst>
              <a:ext uri="{FF2B5EF4-FFF2-40B4-BE49-F238E27FC236}">
                <a16:creationId xmlns:a16="http://schemas.microsoft.com/office/drawing/2014/main" id="{F1666109-9D93-48F1-BE52-25756877DD9A}"/>
              </a:ext>
            </a:extLst>
          </p:cNvPr>
          <p:cNvPicPr>
            <a:picLocks noChangeAspect="1"/>
          </p:cNvPicPr>
          <p:nvPr/>
        </p:nvPicPr>
        <p:blipFill>
          <a:blip r:embed="rId3"/>
          <a:stretch>
            <a:fillRect/>
          </a:stretch>
        </p:blipFill>
        <p:spPr>
          <a:xfrm>
            <a:off x="1259632" y="1475750"/>
            <a:ext cx="7198568" cy="4244877"/>
          </a:xfrm>
          <a:prstGeom prst="rect">
            <a:avLst/>
          </a:prstGeom>
        </p:spPr>
      </p:pic>
    </p:spTree>
    <p:extLst>
      <p:ext uri="{BB962C8B-B14F-4D97-AF65-F5344CB8AC3E}">
        <p14:creationId xmlns:p14="http://schemas.microsoft.com/office/powerpoint/2010/main" val="16676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6B3B7-98FE-5F04-7100-A06452F15D59}"/>
              </a:ext>
            </a:extLst>
          </p:cNvPr>
          <p:cNvSpPr>
            <a:spLocks noGrp="1"/>
          </p:cNvSpPr>
          <p:nvPr>
            <p:ph type="title"/>
          </p:nvPr>
        </p:nvSpPr>
        <p:spPr/>
        <p:txBody>
          <a:bodyPr/>
          <a:lstStyle/>
          <a:p>
            <a:r>
              <a:rPr lang="en-GB" b="0" u="none" strike="noStrike" dirty="0">
                <a:solidFill>
                  <a:srgbClr val="FF0000"/>
                </a:solidFill>
                <a:effectLst/>
                <a:latin typeface="Source Sans Pro" panose="020B0503030403020204" pitchFamily="34" charset="0"/>
              </a:rPr>
              <a:t>Horn’s Parallel Analysis</a:t>
            </a:r>
            <a:endParaRPr lang="en-GB" dirty="0">
              <a:solidFill>
                <a:srgbClr val="FF0000"/>
              </a:solidFill>
            </a:endParaRPr>
          </a:p>
        </p:txBody>
      </p:sp>
      <p:pic>
        <p:nvPicPr>
          <p:cNvPr id="5" name="Picture 4">
            <a:extLst>
              <a:ext uri="{FF2B5EF4-FFF2-40B4-BE49-F238E27FC236}">
                <a16:creationId xmlns:a16="http://schemas.microsoft.com/office/drawing/2014/main" id="{C481C5FF-F106-791B-D4E7-AC4FF79E5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32690"/>
            <a:ext cx="6228184" cy="3663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67F3D6-37F9-F04F-73BF-4A2D4A85A548}"/>
              </a:ext>
            </a:extLst>
          </p:cNvPr>
          <p:cNvSpPr txBox="1"/>
          <p:nvPr/>
        </p:nvSpPr>
        <p:spPr>
          <a:xfrm>
            <a:off x="3949739" y="3564382"/>
            <a:ext cx="457200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 scree plot of the actual and the scree plot of the means and the 95 percentiles eigen values also suggest that 2 factors can be retained. </a:t>
            </a:r>
            <a:endParaRPr lang="en-GB" dirty="0"/>
          </a:p>
        </p:txBody>
      </p:sp>
    </p:spTree>
    <p:extLst>
      <p:ext uri="{BB962C8B-B14F-4D97-AF65-F5344CB8AC3E}">
        <p14:creationId xmlns:p14="http://schemas.microsoft.com/office/powerpoint/2010/main" val="112712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0B3C2-29CC-C91A-5D86-1EF239FB97E9}"/>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5D19418C-7952-3130-F386-7FFECDC03060}"/>
              </a:ext>
            </a:extLst>
          </p:cNvPr>
          <p:cNvSpPr>
            <a:spLocks noGrp="1"/>
          </p:cNvSpPr>
          <p:nvPr>
            <p:ph idx="1"/>
          </p:nvPr>
        </p:nvSpPr>
        <p:spPr/>
        <p:txBody>
          <a:bodyPr/>
          <a:lstStyle/>
          <a:p>
            <a:pPr>
              <a:buFont typeface="Arial" panose="020B0604020202020204" pitchFamily="34" charset="0"/>
              <a:buChar char="•"/>
            </a:pPr>
            <a:r>
              <a:rPr lang="en-GB" dirty="0"/>
              <a:t>Understand the basic principles of EFA </a:t>
            </a:r>
          </a:p>
          <a:p>
            <a:pPr>
              <a:buFont typeface="Arial" panose="020B0604020202020204" pitchFamily="34" charset="0"/>
              <a:buChar char="•"/>
            </a:pPr>
            <a:r>
              <a:rPr lang="en-GB" dirty="0"/>
              <a:t>Understand the different between EFA and PCA</a:t>
            </a:r>
          </a:p>
          <a:p>
            <a:pPr>
              <a:buFont typeface="Arial" panose="020B0604020202020204" pitchFamily="34" charset="0"/>
              <a:buChar char="•"/>
            </a:pPr>
            <a:r>
              <a:rPr lang="en-GB" dirty="0"/>
              <a:t>Understand the basic principles of CFA </a:t>
            </a:r>
          </a:p>
          <a:p>
            <a:pPr>
              <a:buFont typeface="Arial" panose="020B0604020202020204" pitchFamily="34" charset="0"/>
              <a:buChar char="•"/>
            </a:pPr>
            <a:r>
              <a:rPr lang="en-GB" dirty="0"/>
              <a:t>Able to use SPSS and R to conduct EFA.</a:t>
            </a:r>
          </a:p>
          <a:p>
            <a:pPr>
              <a:buFont typeface="Arial" panose="020B0604020202020204" pitchFamily="34" charset="0"/>
              <a:buChar char="•"/>
            </a:pPr>
            <a:r>
              <a:rPr lang="en-GB" dirty="0"/>
              <a:t>Know how to interpret the results of EFA.</a:t>
            </a:r>
          </a:p>
        </p:txBody>
      </p:sp>
    </p:spTree>
    <p:extLst>
      <p:ext uri="{BB962C8B-B14F-4D97-AF65-F5344CB8AC3E}">
        <p14:creationId xmlns:p14="http://schemas.microsoft.com/office/powerpoint/2010/main" val="154869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276D-D28B-054D-A10B-E8D8199EF1C4}"/>
              </a:ext>
            </a:extLst>
          </p:cNvPr>
          <p:cNvSpPr>
            <a:spLocks noGrp="1"/>
          </p:cNvSpPr>
          <p:nvPr>
            <p:ph type="ctrTitle"/>
          </p:nvPr>
        </p:nvSpPr>
        <p:spPr/>
        <p:txBody>
          <a:bodyPr/>
          <a:lstStyle/>
          <a:p>
            <a:r>
              <a:rPr lang="en-US" dirty="0"/>
              <a:t>Total variance explained (EFA)</a:t>
            </a:r>
            <a:br>
              <a:rPr lang="en-US" dirty="0"/>
            </a:br>
            <a:r>
              <a:rPr lang="en-US" dirty="0"/>
              <a:t>Rotation: Direct </a:t>
            </a:r>
            <a:r>
              <a:rPr lang="en-US" dirty="0" err="1"/>
              <a:t>Oblimin</a:t>
            </a:r>
            <a:endParaRPr lang="en-US" dirty="0"/>
          </a:p>
        </p:txBody>
      </p:sp>
      <p:grpSp>
        <p:nvGrpSpPr>
          <p:cNvPr id="15" name="Group 14">
            <a:extLst>
              <a:ext uri="{FF2B5EF4-FFF2-40B4-BE49-F238E27FC236}">
                <a16:creationId xmlns:a16="http://schemas.microsoft.com/office/drawing/2014/main" id="{6770FC56-CE9D-36F9-020B-B9FBEC55B18D}"/>
              </a:ext>
            </a:extLst>
          </p:cNvPr>
          <p:cNvGrpSpPr/>
          <p:nvPr/>
        </p:nvGrpSpPr>
        <p:grpSpPr>
          <a:xfrm>
            <a:off x="135794" y="2259622"/>
            <a:ext cx="8029238" cy="3452987"/>
            <a:chOff x="135794" y="2259622"/>
            <a:chExt cx="8029238" cy="3452987"/>
          </a:xfrm>
        </p:grpSpPr>
        <p:grpSp>
          <p:nvGrpSpPr>
            <p:cNvPr id="28" name="Group 27">
              <a:extLst>
                <a:ext uri="{FF2B5EF4-FFF2-40B4-BE49-F238E27FC236}">
                  <a16:creationId xmlns:a16="http://schemas.microsoft.com/office/drawing/2014/main" id="{95FA1ABD-894D-7BC2-C209-D131C651D5F6}"/>
                </a:ext>
              </a:extLst>
            </p:cNvPr>
            <p:cNvGrpSpPr/>
            <p:nvPr/>
          </p:nvGrpSpPr>
          <p:grpSpPr>
            <a:xfrm>
              <a:off x="392632" y="2996952"/>
              <a:ext cx="7772400" cy="2715657"/>
              <a:chOff x="685800" y="2071171"/>
              <a:chExt cx="7772400" cy="2715657"/>
            </a:xfrm>
          </p:grpSpPr>
          <p:pic>
            <p:nvPicPr>
              <p:cNvPr id="10" name="Picture 9">
                <a:extLst>
                  <a:ext uri="{FF2B5EF4-FFF2-40B4-BE49-F238E27FC236}">
                    <a16:creationId xmlns:a16="http://schemas.microsoft.com/office/drawing/2014/main" id="{6F053768-724D-318F-F988-B64AB7B4543B}"/>
                  </a:ext>
                </a:extLst>
              </p:cNvPr>
              <p:cNvPicPr>
                <a:picLocks noChangeAspect="1"/>
              </p:cNvPicPr>
              <p:nvPr/>
            </p:nvPicPr>
            <p:blipFill>
              <a:blip r:embed="rId4"/>
              <a:stretch>
                <a:fillRect/>
              </a:stretch>
            </p:blipFill>
            <p:spPr>
              <a:xfrm>
                <a:off x="685800" y="2071171"/>
                <a:ext cx="7772400" cy="2715657"/>
              </a:xfrm>
              <a:prstGeom prst="rect">
                <a:avLst/>
              </a:prstGeom>
            </p:spPr>
          </p:pic>
          <p:sp>
            <p:nvSpPr>
              <p:cNvPr id="18" name="Rectangle 17">
                <a:extLst>
                  <a:ext uri="{FF2B5EF4-FFF2-40B4-BE49-F238E27FC236}">
                    <a16:creationId xmlns:a16="http://schemas.microsoft.com/office/drawing/2014/main" id="{27E18C15-0F76-73B4-13D4-E83E4B7EA775}"/>
                  </a:ext>
                </a:extLst>
              </p:cNvPr>
              <p:cNvSpPr/>
              <p:nvPr/>
            </p:nvSpPr>
            <p:spPr>
              <a:xfrm>
                <a:off x="3203848" y="3407858"/>
                <a:ext cx="936104" cy="237166"/>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5FF5605-2B08-5DB4-82FB-2DBBD682C51D}"/>
                  </a:ext>
                </a:extLst>
              </p:cNvPr>
              <p:cNvSpPr/>
              <p:nvPr/>
            </p:nvSpPr>
            <p:spPr>
              <a:xfrm>
                <a:off x="6189948" y="3428999"/>
                <a:ext cx="936104" cy="237166"/>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a:extLst>
                <a:ext uri="{FF2B5EF4-FFF2-40B4-BE49-F238E27FC236}">
                  <a16:creationId xmlns:a16="http://schemas.microsoft.com/office/drawing/2014/main" id="{5285FBF1-6A1D-CE96-C46C-7B914BD660A6}"/>
                </a:ext>
              </a:extLst>
            </p:cNvPr>
            <p:cNvSpPr/>
            <p:nvPr/>
          </p:nvSpPr>
          <p:spPr>
            <a:xfrm>
              <a:off x="135794" y="5399135"/>
              <a:ext cx="7532549" cy="313473"/>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35A77203-2C79-6E8D-56F1-89D5E5C9685B}"/>
                </a:ext>
              </a:extLst>
            </p:cNvPr>
            <p:cNvGrpSpPr/>
            <p:nvPr/>
          </p:nvGrpSpPr>
          <p:grpSpPr>
            <a:xfrm>
              <a:off x="251520" y="2259622"/>
              <a:ext cx="6754662" cy="2095158"/>
              <a:chOff x="251520" y="2259622"/>
              <a:chExt cx="6754662" cy="2095158"/>
            </a:xfrm>
          </p:grpSpPr>
          <p:sp>
            <p:nvSpPr>
              <p:cNvPr id="5" name="TextBox 4">
                <a:extLst>
                  <a:ext uri="{FF2B5EF4-FFF2-40B4-BE49-F238E27FC236}">
                    <a16:creationId xmlns:a16="http://schemas.microsoft.com/office/drawing/2014/main" id="{F7007B62-6C9B-8DCF-A33C-F0B96A9F37E5}"/>
                  </a:ext>
                </a:extLst>
              </p:cNvPr>
              <p:cNvSpPr txBox="1"/>
              <p:nvPr/>
            </p:nvSpPr>
            <p:spPr>
              <a:xfrm>
                <a:off x="251520" y="2259622"/>
                <a:ext cx="3372205" cy="646331"/>
              </a:xfrm>
              <a:prstGeom prst="rect">
                <a:avLst/>
              </a:prstGeom>
              <a:noFill/>
              <a:ln>
                <a:solidFill>
                  <a:schemeClr val="tx1"/>
                </a:solidFill>
              </a:ln>
            </p:spPr>
            <p:txBody>
              <a:bodyPr wrap="none" rtlCol="0">
                <a:spAutoFit/>
              </a:bodyPr>
              <a:lstStyle/>
              <a:p>
                <a:r>
                  <a:rPr lang="en-GB" sz="1800" dirty="0">
                    <a:solidFill>
                      <a:schemeClr val="tx1"/>
                    </a:solidFill>
                  </a:rPr>
                  <a:t>Proportion of variance accounted </a:t>
                </a:r>
              </a:p>
              <a:p>
                <a:r>
                  <a:rPr lang="en-GB" sz="1800" dirty="0">
                    <a:solidFill>
                      <a:schemeClr val="tx1"/>
                    </a:solidFill>
                  </a:rPr>
                  <a:t>for by two PCs before rotation</a:t>
                </a:r>
                <a:endParaRPr lang="en-GB" dirty="0"/>
              </a:p>
            </p:txBody>
          </p:sp>
          <p:cxnSp>
            <p:nvCxnSpPr>
              <p:cNvPr id="7" name="Straight Arrow Connector 6">
                <a:extLst>
                  <a:ext uri="{FF2B5EF4-FFF2-40B4-BE49-F238E27FC236}">
                    <a16:creationId xmlns:a16="http://schemas.microsoft.com/office/drawing/2014/main" id="{C9065A6E-A109-E27B-D12A-CDD9B72FF4ED}"/>
                  </a:ext>
                </a:extLst>
              </p:cNvPr>
              <p:cNvCxnSpPr>
                <a:cxnSpLocks/>
              </p:cNvCxnSpPr>
              <p:nvPr/>
            </p:nvCxnSpPr>
            <p:spPr>
              <a:xfrm>
                <a:off x="1928561" y="2912284"/>
                <a:ext cx="973057" cy="1427685"/>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1B22B0-4BED-0940-1E9E-DEDAFAAB548B}"/>
                  </a:ext>
                </a:extLst>
              </p:cNvPr>
              <p:cNvSpPr txBox="1"/>
              <p:nvPr/>
            </p:nvSpPr>
            <p:spPr>
              <a:xfrm>
                <a:off x="3837173" y="2266830"/>
                <a:ext cx="3169009" cy="369332"/>
              </a:xfrm>
              <a:prstGeom prst="rect">
                <a:avLst/>
              </a:prstGeom>
              <a:noFill/>
              <a:ln>
                <a:solidFill>
                  <a:schemeClr val="tx1"/>
                </a:solidFill>
              </a:ln>
            </p:spPr>
            <p:txBody>
              <a:bodyPr wrap="none" rtlCol="0">
                <a:spAutoFit/>
              </a:bodyPr>
              <a:lstStyle/>
              <a:p>
                <a:pPr algn="ctr"/>
                <a:r>
                  <a:rPr lang="en-GB" sz="1800" dirty="0">
                    <a:solidFill>
                      <a:schemeClr val="tx1"/>
                    </a:solidFill>
                  </a:rPr>
                  <a:t>Sum of the percentage </a:t>
                </a:r>
                <a:r>
                  <a:rPr lang="en-GB" dirty="0"/>
                  <a:t>v</a:t>
                </a:r>
                <a:r>
                  <a:rPr lang="en-GB" sz="1800" dirty="0">
                    <a:solidFill>
                      <a:schemeClr val="tx1"/>
                    </a:solidFill>
                  </a:rPr>
                  <a:t>ariance</a:t>
                </a:r>
              </a:p>
            </p:txBody>
          </p:sp>
          <p:cxnSp>
            <p:nvCxnSpPr>
              <p:cNvPr id="9" name="Straight Arrow Connector 8">
                <a:extLst>
                  <a:ext uri="{FF2B5EF4-FFF2-40B4-BE49-F238E27FC236}">
                    <a16:creationId xmlns:a16="http://schemas.microsoft.com/office/drawing/2014/main" id="{E6F4170A-1445-739D-8F51-34E697B538E7}"/>
                  </a:ext>
                </a:extLst>
              </p:cNvPr>
              <p:cNvCxnSpPr>
                <a:cxnSpLocks/>
                <a:stCxn id="8" idx="2"/>
              </p:cNvCxnSpPr>
              <p:nvPr/>
            </p:nvCxnSpPr>
            <p:spPr>
              <a:xfrm>
                <a:off x="5421678" y="2636162"/>
                <a:ext cx="475102" cy="1718618"/>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1457401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276D-D28B-054D-A10B-E8D8199EF1C4}"/>
              </a:ext>
            </a:extLst>
          </p:cNvPr>
          <p:cNvSpPr>
            <a:spLocks noGrp="1"/>
          </p:cNvSpPr>
          <p:nvPr>
            <p:ph type="ctrTitle"/>
          </p:nvPr>
        </p:nvSpPr>
        <p:spPr/>
        <p:txBody>
          <a:bodyPr/>
          <a:lstStyle/>
          <a:p>
            <a:r>
              <a:rPr lang="en-US" dirty="0"/>
              <a:t>Total variance explained (EFA)</a:t>
            </a:r>
            <a:br>
              <a:rPr lang="en-US" dirty="0"/>
            </a:br>
            <a:r>
              <a:rPr lang="en-US" dirty="0"/>
              <a:t>Rotation: Varimax</a:t>
            </a:r>
          </a:p>
        </p:txBody>
      </p:sp>
      <p:grpSp>
        <p:nvGrpSpPr>
          <p:cNvPr id="8" name="Group 7">
            <a:extLst>
              <a:ext uri="{FF2B5EF4-FFF2-40B4-BE49-F238E27FC236}">
                <a16:creationId xmlns:a16="http://schemas.microsoft.com/office/drawing/2014/main" id="{D1841746-8FE7-5665-911F-99C5E8D77959}"/>
              </a:ext>
            </a:extLst>
          </p:cNvPr>
          <p:cNvGrpSpPr/>
          <p:nvPr/>
        </p:nvGrpSpPr>
        <p:grpSpPr>
          <a:xfrm>
            <a:off x="539552" y="2197986"/>
            <a:ext cx="8422904" cy="3222563"/>
            <a:chOff x="539552" y="2197986"/>
            <a:chExt cx="8422904" cy="3222563"/>
          </a:xfrm>
        </p:grpSpPr>
        <p:pic>
          <p:nvPicPr>
            <p:cNvPr id="5" name="Picture 4">
              <a:extLst>
                <a:ext uri="{FF2B5EF4-FFF2-40B4-BE49-F238E27FC236}">
                  <a16:creationId xmlns:a16="http://schemas.microsoft.com/office/drawing/2014/main" id="{369F046C-7A6B-6954-AE5F-F5A1F6984420}"/>
                </a:ext>
              </a:extLst>
            </p:cNvPr>
            <p:cNvPicPr>
              <a:picLocks noChangeAspect="1"/>
            </p:cNvPicPr>
            <p:nvPr/>
          </p:nvPicPr>
          <p:blipFill>
            <a:blip r:embed="rId4"/>
            <a:stretch>
              <a:fillRect/>
            </a:stretch>
          </p:blipFill>
          <p:spPr>
            <a:xfrm>
              <a:off x="539552" y="3683859"/>
              <a:ext cx="7772400" cy="1736690"/>
            </a:xfrm>
            <a:prstGeom prst="rect">
              <a:avLst/>
            </a:prstGeom>
          </p:spPr>
        </p:pic>
        <p:sp>
          <p:nvSpPr>
            <p:cNvPr id="33" name="Line Callout 1 (No Border) 32">
              <a:extLst>
                <a:ext uri="{FF2B5EF4-FFF2-40B4-BE49-F238E27FC236}">
                  <a16:creationId xmlns:a16="http://schemas.microsoft.com/office/drawing/2014/main" id="{2EBAFA9F-AC9B-4323-D2F1-084E07F8A8E3}"/>
                </a:ext>
              </a:extLst>
            </p:cNvPr>
            <p:cNvSpPr/>
            <p:nvPr/>
          </p:nvSpPr>
          <p:spPr>
            <a:xfrm>
              <a:off x="3798858" y="2243916"/>
              <a:ext cx="2952328" cy="792088"/>
            </a:xfrm>
            <a:prstGeom prst="callout1">
              <a:avLst>
                <a:gd name="adj1" fmla="val 99762"/>
                <a:gd name="adj2" fmla="val 54984"/>
                <a:gd name="adj3" fmla="val 264396"/>
                <a:gd name="adj4" fmla="val 56814"/>
              </a:avLst>
            </a:prstGeom>
            <a:noFill/>
            <a:ln>
              <a:solidFill>
                <a:schemeClr val="tx1">
                  <a:lumMod val="50000"/>
                  <a:lumOff val="50000"/>
                </a:schemeClr>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dirty="0">
                  <a:solidFill>
                    <a:schemeClr val="tx1"/>
                  </a:solidFill>
                </a:rPr>
                <a:t>Proportion of variance accounted for by two PCs before rotation</a:t>
              </a:r>
            </a:p>
          </p:txBody>
        </p:sp>
        <p:sp>
          <p:nvSpPr>
            <p:cNvPr id="34" name="Line Callout 1 (No Border) 33">
              <a:extLst>
                <a:ext uri="{FF2B5EF4-FFF2-40B4-BE49-F238E27FC236}">
                  <a16:creationId xmlns:a16="http://schemas.microsoft.com/office/drawing/2014/main" id="{3070D9ED-2454-F8D2-1052-FEAAB45C37E9}"/>
                </a:ext>
              </a:extLst>
            </p:cNvPr>
            <p:cNvSpPr/>
            <p:nvPr/>
          </p:nvSpPr>
          <p:spPr>
            <a:xfrm>
              <a:off x="6876256" y="2197986"/>
              <a:ext cx="2086200" cy="792088"/>
            </a:xfrm>
            <a:prstGeom prst="callout1">
              <a:avLst>
                <a:gd name="adj1" fmla="val 75459"/>
                <a:gd name="adj2" fmla="val 44116"/>
                <a:gd name="adj3" fmla="val 288700"/>
                <a:gd name="adj4" fmla="val 44316"/>
              </a:avLst>
            </a:prstGeom>
            <a:noFill/>
            <a:ln>
              <a:solidFill>
                <a:schemeClr val="tx1">
                  <a:lumMod val="50000"/>
                  <a:lumOff val="50000"/>
                </a:schemeClr>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800" dirty="0">
                  <a:solidFill>
                    <a:schemeClr val="tx1"/>
                  </a:solidFill>
                </a:rPr>
                <a:t>Sum of % variance</a:t>
              </a:r>
            </a:p>
          </p:txBody>
        </p:sp>
        <p:sp>
          <p:nvSpPr>
            <p:cNvPr id="6" name="Rectangle 5">
              <a:extLst>
                <a:ext uri="{FF2B5EF4-FFF2-40B4-BE49-F238E27FC236}">
                  <a16:creationId xmlns:a16="http://schemas.microsoft.com/office/drawing/2014/main" id="{2BDD31C9-746A-D6F9-1846-C0DBD71AF9A6}"/>
                </a:ext>
              </a:extLst>
            </p:cNvPr>
            <p:cNvSpPr/>
            <p:nvPr/>
          </p:nvSpPr>
          <p:spPr>
            <a:xfrm>
              <a:off x="5148064" y="4433621"/>
              <a:ext cx="936104" cy="237166"/>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930773E-22C0-8925-F94C-FDBCE8CD8C08}"/>
                </a:ext>
              </a:extLst>
            </p:cNvPr>
            <p:cNvSpPr/>
            <p:nvPr/>
          </p:nvSpPr>
          <p:spPr>
            <a:xfrm>
              <a:off x="7451304" y="4433621"/>
              <a:ext cx="936104" cy="237166"/>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5631506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AF88-6C25-E63B-C533-71EC6D44663C}"/>
              </a:ext>
            </a:extLst>
          </p:cNvPr>
          <p:cNvSpPr>
            <a:spLocks noGrp="1"/>
          </p:cNvSpPr>
          <p:nvPr>
            <p:ph type="ctrTitle"/>
          </p:nvPr>
        </p:nvSpPr>
        <p:spPr/>
        <p:txBody>
          <a:bodyPr/>
          <a:lstStyle/>
          <a:p>
            <a:r>
              <a:rPr lang="en-GB" dirty="0"/>
              <a:t>Factor Matrix</a:t>
            </a:r>
          </a:p>
        </p:txBody>
      </p:sp>
      <p:sp>
        <p:nvSpPr>
          <p:cNvPr id="7" name="TextBox 6">
            <a:extLst>
              <a:ext uri="{FF2B5EF4-FFF2-40B4-BE49-F238E27FC236}">
                <a16:creationId xmlns:a16="http://schemas.microsoft.com/office/drawing/2014/main" id="{20BF7A43-C1CE-A45F-3B99-71DAF82FE313}"/>
              </a:ext>
            </a:extLst>
          </p:cNvPr>
          <p:cNvSpPr txBox="1"/>
          <p:nvPr/>
        </p:nvSpPr>
        <p:spPr>
          <a:xfrm>
            <a:off x="395536" y="2598003"/>
            <a:ext cx="2284124" cy="830997"/>
          </a:xfrm>
          <a:prstGeom prst="rect">
            <a:avLst/>
          </a:prstGeom>
          <a:noFill/>
        </p:spPr>
        <p:txBody>
          <a:bodyPr wrap="square" rtlCol="0">
            <a:spAutoFit/>
          </a:bodyPr>
          <a:lstStyle/>
          <a:p>
            <a:r>
              <a:rPr lang="en-GB" sz="2400" dirty="0"/>
              <a:t>Unrotated solution</a:t>
            </a:r>
          </a:p>
        </p:txBody>
      </p:sp>
      <p:grpSp>
        <p:nvGrpSpPr>
          <p:cNvPr id="20" name="Group 19">
            <a:extLst>
              <a:ext uri="{FF2B5EF4-FFF2-40B4-BE49-F238E27FC236}">
                <a16:creationId xmlns:a16="http://schemas.microsoft.com/office/drawing/2014/main" id="{71F3B579-7106-1F10-BE36-132AC20C9FCB}"/>
              </a:ext>
            </a:extLst>
          </p:cNvPr>
          <p:cNvGrpSpPr/>
          <p:nvPr/>
        </p:nvGrpSpPr>
        <p:grpSpPr>
          <a:xfrm>
            <a:off x="2915816" y="1568116"/>
            <a:ext cx="5265356" cy="3677653"/>
            <a:chOff x="2915816" y="1568116"/>
            <a:chExt cx="5265356" cy="3677653"/>
          </a:xfrm>
        </p:grpSpPr>
        <p:pic>
          <p:nvPicPr>
            <p:cNvPr id="6" name="Picture 5">
              <a:extLst>
                <a:ext uri="{FF2B5EF4-FFF2-40B4-BE49-F238E27FC236}">
                  <a16:creationId xmlns:a16="http://schemas.microsoft.com/office/drawing/2014/main" id="{A0A38DEB-A137-A7BA-0379-B5046181814C}"/>
                </a:ext>
              </a:extLst>
            </p:cNvPr>
            <p:cNvPicPr>
              <a:picLocks noChangeAspect="1"/>
            </p:cNvPicPr>
            <p:nvPr/>
          </p:nvPicPr>
          <p:blipFill>
            <a:blip r:embed="rId3"/>
            <a:stretch>
              <a:fillRect/>
            </a:stretch>
          </p:blipFill>
          <p:spPr>
            <a:xfrm>
              <a:off x="2915816" y="1588169"/>
              <a:ext cx="2514600" cy="3657600"/>
            </a:xfrm>
            <a:prstGeom prst="rect">
              <a:avLst/>
            </a:prstGeom>
          </p:spPr>
        </p:pic>
        <p:pic>
          <p:nvPicPr>
            <p:cNvPr id="19" name="Picture 18">
              <a:extLst>
                <a:ext uri="{FF2B5EF4-FFF2-40B4-BE49-F238E27FC236}">
                  <a16:creationId xmlns:a16="http://schemas.microsoft.com/office/drawing/2014/main" id="{9800770E-8016-AD7C-746D-E2871A8FBEDD}"/>
                </a:ext>
              </a:extLst>
            </p:cNvPr>
            <p:cNvPicPr>
              <a:picLocks noChangeAspect="1"/>
            </p:cNvPicPr>
            <p:nvPr/>
          </p:nvPicPr>
          <p:blipFill>
            <a:blip r:embed="rId4"/>
            <a:stretch>
              <a:fillRect/>
            </a:stretch>
          </p:blipFill>
          <p:spPr>
            <a:xfrm>
              <a:off x="5666572" y="1568116"/>
              <a:ext cx="2514600" cy="3657600"/>
            </a:xfrm>
            <a:prstGeom prst="rect">
              <a:avLst/>
            </a:prstGeom>
          </p:spPr>
        </p:pic>
      </p:grpSp>
      <p:sp>
        <p:nvSpPr>
          <p:cNvPr id="4" name="TextBox 3">
            <a:extLst>
              <a:ext uri="{FF2B5EF4-FFF2-40B4-BE49-F238E27FC236}">
                <a16:creationId xmlns:a16="http://schemas.microsoft.com/office/drawing/2014/main" id="{C5B666B5-85F2-BDAE-6C8A-09AA87ED2770}"/>
              </a:ext>
            </a:extLst>
          </p:cNvPr>
          <p:cNvSpPr txBox="1"/>
          <p:nvPr/>
        </p:nvSpPr>
        <p:spPr>
          <a:xfrm>
            <a:off x="424745" y="5218009"/>
            <a:ext cx="8251280" cy="1477328"/>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you looked at the factor loadings greater than 0.4, it seems that all items contribute to the first factor and crossloadings occur for two items (V2 and V4), one of which has a negative sign (V4). If we choose to show loadings greater than 0.3, crossloading can also easily be visible for V1. This result is not easy to interpret. It does not provide a clear indication of the presence of a </a:t>
            </a:r>
            <a:r>
              <a:rPr lang="en-GB" b="0" i="0" u="sng" strike="noStrike" dirty="0">
                <a:solidFill>
                  <a:srgbClr val="000000"/>
                </a:solidFill>
                <a:effectLst/>
                <a:latin typeface="Source Sans Pro" panose="020B0503030403020204" pitchFamily="34" charset="0"/>
              </a:rPr>
              <a:t>simple structure</a:t>
            </a:r>
            <a:endParaRPr lang="en-GB" u="sng" dirty="0"/>
          </a:p>
        </p:txBody>
      </p:sp>
    </p:spTree>
    <p:extLst>
      <p:ext uri="{BB962C8B-B14F-4D97-AF65-F5344CB8AC3E}">
        <p14:creationId xmlns:p14="http://schemas.microsoft.com/office/powerpoint/2010/main" val="355923727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CEC5B-A690-ADBB-B636-C0A957CBF760}"/>
              </a:ext>
            </a:extLst>
          </p:cNvPr>
          <p:cNvSpPr>
            <a:spLocks noGrp="1"/>
          </p:cNvSpPr>
          <p:nvPr>
            <p:ph type="ctrTitle"/>
          </p:nvPr>
        </p:nvSpPr>
        <p:spPr/>
        <p:txBody>
          <a:bodyPr/>
          <a:lstStyle/>
          <a:p>
            <a:r>
              <a:rPr lang="en-GB" dirty="0"/>
              <a:t>Factor Plot Of Unrotated Solution</a:t>
            </a:r>
          </a:p>
        </p:txBody>
      </p:sp>
      <p:grpSp>
        <p:nvGrpSpPr>
          <p:cNvPr id="21" name="Group 20">
            <a:extLst>
              <a:ext uri="{FF2B5EF4-FFF2-40B4-BE49-F238E27FC236}">
                <a16:creationId xmlns:a16="http://schemas.microsoft.com/office/drawing/2014/main" id="{43DB9D26-2EAA-1B8D-C9C8-72741EDB475F}"/>
              </a:ext>
            </a:extLst>
          </p:cNvPr>
          <p:cNvGrpSpPr/>
          <p:nvPr/>
        </p:nvGrpSpPr>
        <p:grpSpPr>
          <a:xfrm>
            <a:off x="1866900" y="1835150"/>
            <a:ext cx="7081986" cy="3187700"/>
            <a:chOff x="1866900" y="1835150"/>
            <a:chExt cx="7081986" cy="3187700"/>
          </a:xfrm>
        </p:grpSpPr>
        <p:pic>
          <p:nvPicPr>
            <p:cNvPr id="3" name="Picture 2">
              <a:extLst>
                <a:ext uri="{FF2B5EF4-FFF2-40B4-BE49-F238E27FC236}">
                  <a16:creationId xmlns:a16="http://schemas.microsoft.com/office/drawing/2014/main" id="{646B116E-11E1-155A-B445-0AAB23A56F18}"/>
                </a:ext>
              </a:extLst>
            </p:cNvPr>
            <p:cNvPicPr>
              <a:picLocks noChangeAspect="1"/>
            </p:cNvPicPr>
            <p:nvPr/>
          </p:nvPicPr>
          <p:blipFill>
            <a:blip r:embed="rId4"/>
            <a:stretch>
              <a:fillRect/>
            </a:stretch>
          </p:blipFill>
          <p:spPr>
            <a:xfrm>
              <a:off x="1866900" y="1835150"/>
              <a:ext cx="5410200" cy="3187700"/>
            </a:xfrm>
            <a:prstGeom prst="rect">
              <a:avLst/>
            </a:prstGeom>
          </p:spPr>
        </p:pic>
        <p:cxnSp>
          <p:nvCxnSpPr>
            <p:cNvPr id="8" name="Straight Connector 7">
              <a:extLst>
                <a:ext uri="{FF2B5EF4-FFF2-40B4-BE49-F238E27FC236}">
                  <a16:creationId xmlns:a16="http://schemas.microsoft.com/office/drawing/2014/main" id="{1B18A5A1-CFCD-E93F-819F-8BB5B70F1CBD}"/>
                </a:ext>
              </a:extLst>
            </p:cNvPr>
            <p:cNvCxnSpPr>
              <a:cxnSpLocks/>
            </p:cNvCxnSpPr>
            <p:nvPr/>
          </p:nvCxnSpPr>
          <p:spPr>
            <a:xfrm flipH="1">
              <a:off x="2987824" y="2348880"/>
              <a:ext cx="3816424" cy="1944216"/>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CB343C-83C9-EEDB-D3F3-5CAF0F16B9A4}"/>
                </a:ext>
              </a:extLst>
            </p:cNvPr>
            <p:cNvCxnSpPr>
              <a:cxnSpLocks/>
            </p:cNvCxnSpPr>
            <p:nvPr/>
          </p:nvCxnSpPr>
          <p:spPr>
            <a:xfrm flipH="1" flipV="1">
              <a:off x="2987824" y="2924944"/>
              <a:ext cx="4176464" cy="936104"/>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F6BCBCA-6985-F87A-A044-40BE709C35A6}"/>
                </a:ext>
              </a:extLst>
            </p:cNvPr>
            <p:cNvSpPr txBox="1"/>
            <p:nvPr/>
          </p:nvSpPr>
          <p:spPr>
            <a:xfrm>
              <a:off x="6804248" y="2132856"/>
              <a:ext cx="1800200" cy="369332"/>
            </a:xfrm>
            <a:prstGeom prst="rect">
              <a:avLst/>
            </a:prstGeom>
            <a:noFill/>
          </p:spPr>
          <p:txBody>
            <a:bodyPr wrap="square" rtlCol="0">
              <a:spAutoFit/>
            </a:bodyPr>
            <a:lstStyle/>
            <a:p>
              <a:r>
                <a:rPr lang="en-GB" dirty="0"/>
                <a:t>Rotated Factor 2</a:t>
              </a:r>
            </a:p>
          </p:txBody>
        </p:sp>
        <p:sp>
          <p:nvSpPr>
            <p:cNvPr id="19" name="TextBox 18">
              <a:extLst>
                <a:ext uri="{FF2B5EF4-FFF2-40B4-BE49-F238E27FC236}">
                  <a16:creationId xmlns:a16="http://schemas.microsoft.com/office/drawing/2014/main" id="{778EC7F4-2ACF-1436-B04F-D11A17252BEC}"/>
                </a:ext>
              </a:extLst>
            </p:cNvPr>
            <p:cNvSpPr txBox="1"/>
            <p:nvPr/>
          </p:nvSpPr>
          <p:spPr>
            <a:xfrm>
              <a:off x="7148686" y="3676382"/>
              <a:ext cx="1800200" cy="369332"/>
            </a:xfrm>
            <a:prstGeom prst="rect">
              <a:avLst/>
            </a:prstGeom>
            <a:noFill/>
          </p:spPr>
          <p:txBody>
            <a:bodyPr wrap="square" rtlCol="0">
              <a:spAutoFit/>
            </a:bodyPr>
            <a:lstStyle/>
            <a:p>
              <a:r>
                <a:rPr lang="en-GB" dirty="0"/>
                <a:t>Rotated Factor 1</a:t>
              </a:r>
            </a:p>
          </p:txBody>
        </p:sp>
      </p:grpSp>
      <p:sp>
        <p:nvSpPr>
          <p:cNvPr id="4" name="TextBox 3">
            <a:extLst>
              <a:ext uri="{FF2B5EF4-FFF2-40B4-BE49-F238E27FC236}">
                <a16:creationId xmlns:a16="http://schemas.microsoft.com/office/drawing/2014/main" id="{45E0C627-0BD4-D344-7209-549859104DE1}"/>
              </a:ext>
            </a:extLst>
          </p:cNvPr>
          <p:cNvSpPr txBox="1"/>
          <p:nvPr/>
        </p:nvSpPr>
        <p:spPr>
          <a:xfrm>
            <a:off x="701824" y="5671733"/>
            <a:ext cx="7542584"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factor loadings constitute the coordinate of items in a factor plot </a:t>
            </a:r>
            <a:endParaRPr lang="en-GB" dirty="0"/>
          </a:p>
        </p:txBody>
      </p:sp>
    </p:spTree>
    <p:extLst>
      <p:ext uri="{BB962C8B-B14F-4D97-AF65-F5344CB8AC3E}">
        <p14:creationId xmlns:p14="http://schemas.microsoft.com/office/powerpoint/2010/main" val="190601733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B6417A-033A-C100-4793-709F83FAA8DA}"/>
              </a:ext>
            </a:extLst>
          </p:cNvPr>
          <p:cNvPicPr>
            <a:picLocks noChangeAspect="1"/>
          </p:cNvPicPr>
          <p:nvPr/>
        </p:nvPicPr>
        <p:blipFill>
          <a:blip r:embed="rId3"/>
          <a:stretch>
            <a:fillRect/>
          </a:stretch>
        </p:blipFill>
        <p:spPr>
          <a:xfrm>
            <a:off x="1866900" y="1835150"/>
            <a:ext cx="5410200" cy="3187700"/>
          </a:xfrm>
          <a:prstGeom prst="rect">
            <a:avLst/>
          </a:prstGeom>
        </p:spPr>
      </p:pic>
      <p:sp>
        <p:nvSpPr>
          <p:cNvPr id="3" name="Title 2">
            <a:extLst>
              <a:ext uri="{FF2B5EF4-FFF2-40B4-BE49-F238E27FC236}">
                <a16:creationId xmlns:a16="http://schemas.microsoft.com/office/drawing/2014/main" id="{357DAE48-ACBC-4F06-0BC2-1EB7F417139B}"/>
              </a:ext>
            </a:extLst>
          </p:cNvPr>
          <p:cNvSpPr>
            <a:spLocks noGrp="1"/>
          </p:cNvSpPr>
          <p:nvPr>
            <p:ph type="ctrTitle"/>
          </p:nvPr>
        </p:nvSpPr>
        <p:spPr/>
        <p:txBody>
          <a:bodyPr/>
          <a:lstStyle/>
          <a:p>
            <a:r>
              <a:rPr lang="en-GB" dirty="0"/>
              <a:t>Factor Plot Of Rotated Solution</a:t>
            </a:r>
          </a:p>
        </p:txBody>
      </p:sp>
      <p:sp>
        <p:nvSpPr>
          <p:cNvPr id="5" name="TextBox 4">
            <a:extLst>
              <a:ext uri="{FF2B5EF4-FFF2-40B4-BE49-F238E27FC236}">
                <a16:creationId xmlns:a16="http://schemas.microsoft.com/office/drawing/2014/main" id="{868DCF96-97B7-DC50-C6B4-F9BF7BA89067}"/>
              </a:ext>
            </a:extLst>
          </p:cNvPr>
          <p:cNvSpPr txBox="1"/>
          <p:nvPr/>
        </p:nvSpPr>
        <p:spPr>
          <a:xfrm>
            <a:off x="395536" y="5301208"/>
            <a:ext cx="8136904"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a:t>
            </a:r>
            <a:r>
              <a:rPr lang="en-GB" b="0" i="1" u="none" strike="noStrike" dirty="0">
                <a:solidFill>
                  <a:srgbClr val="000000"/>
                </a:solidFill>
                <a:effectLst/>
                <a:latin typeface="Source Sans Pro" panose="020B0503030403020204" pitchFamily="34" charset="0"/>
              </a:rPr>
              <a:t>ROTATION</a:t>
            </a:r>
            <a:r>
              <a:rPr lang="en-GB" b="0" i="0" u="none" strike="noStrike" dirty="0">
                <a:solidFill>
                  <a:srgbClr val="000000"/>
                </a:solidFill>
                <a:effectLst/>
                <a:latin typeface="Source Sans Pro" panose="020B0503030403020204" pitchFamily="34" charset="0"/>
              </a:rPr>
              <a:t> argument in subcommand /FORMAT produces a factor plot of the rotated solutions in which Factor 1 and the rotated Factor 2 become the new axes. </a:t>
            </a:r>
            <a:endParaRPr lang="en-GB" dirty="0"/>
          </a:p>
        </p:txBody>
      </p:sp>
    </p:spTree>
    <p:extLst>
      <p:ext uri="{BB962C8B-B14F-4D97-AF65-F5344CB8AC3E}">
        <p14:creationId xmlns:p14="http://schemas.microsoft.com/office/powerpoint/2010/main" val="146092879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AF88-6C25-E63B-C533-71EC6D44663C}"/>
              </a:ext>
            </a:extLst>
          </p:cNvPr>
          <p:cNvSpPr>
            <a:spLocks noGrp="1"/>
          </p:cNvSpPr>
          <p:nvPr>
            <p:ph type="ctrTitle"/>
          </p:nvPr>
        </p:nvSpPr>
        <p:spPr/>
        <p:txBody>
          <a:bodyPr/>
          <a:lstStyle/>
          <a:p>
            <a:r>
              <a:rPr lang="en-GB" dirty="0"/>
              <a:t>Pattern Matrix</a:t>
            </a:r>
          </a:p>
        </p:txBody>
      </p:sp>
      <p:grpSp>
        <p:nvGrpSpPr>
          <p:cNvPr id="10" name="Group 9">
            <a:extLst>
              <a:ext uri="{FF2B5EF4-FFF2-40B4-BE49-F238E27FC236}">
                <a16:creationId xmlns:a16="http://schemas.microsoft.com/office/drawing/2014/main" id="{541DCD3B-9E09-2719-FD25-5F7A8B1A730E}"/>
              </a:ext>
            </a:extLst>
          </p:cNvPr>
          <p:cNvGrpSpPr/>
          <p:nvPr/>
        </p:nvGrpSpPr>
        <p:grpSpPr>
          <a:xfrm>
            <a:off x="3347864" y="908720"/>
            <a:ext cx="5257924" cy="3302000"/>
            <a:chOff x="1252612" y="1797050"/>
            <a:chExt cx="5257924" cy="3302000"/>
          </a:xfrm>
        </p:grpSpPr>
        <p:pic>
          <p:nvPicPr>
            <p:cNvPr id="3" name="Picture 2">
              <a:extLst>
                <a:ext uri="{FF2B5EF4-FFF2-40B4-BE49-F238E27FC236}">
                  <a16:creationId xmlns:a16="http://schemas.microsoft.com/office/drawing/2014/main" id="{9BAC3992-740E-F0A4-2E13-79A5ECA8D46E}"/>
                </a:ext>
              </a:extLst>
            </p:cNvPr>
            <p:cNvPicPr>
              <a:picLocks noChangeAspect="1"/>
            </p:cNvPicPr>
            <p:nvPr/>
          </p:nvPicPr>
          <p:blipFill>
            <a:blip r:embed="rId4"/>
            <a:stretch>
              <a:fillRect/>
            </a:stretch>
          </p:blipFill>
          <p:spPr>
            <a:xfrm>
              <a:off x="1252612" y="1797050"/>
              <a:ext cx="2527300" cy="3263900"/>
            </a:xfrm>
            <a:prstGeom prst="rect">
              <a:avLst/>
            </a:prstGeom>
          </p:spPr>
        </p:pic>
        <p:pic>
          <p:nvPicPr>
            <p:cNvPr id="9" name="Picture 8">
              <a:extLst>
                <a:ext uri="{FF2B5EF4-FFF2-40B4-BE49-F238E27FC236}">
                  <a16:creationId xmlns:a16="http://schemas.microsoft.com/office/drawing/2014/main" id="{08FF5DDD-5F10-843D-4E6E-0208A7210CF9}"/>
                </a:ext>
              </a:extLst>
            </p:cNvPr>
            <p:cNvPicPr>
              <a:picLocks noChangeAspect="1"/>
            </p:cNvPicPr>
            <p:nvPr/>
          </p:nvPicPr>
          <p:blipFill>
            <a:blip r:embed="rId5"/>
            <a:stretch>
              <a:fillRect/>
            </a:stretch>
          </p:blipFill>
          <p:spPr>
            <a:xfrm>
              <a:off x="3995936" y="1797050"/>
              <a:ext cx="2514600" cy="3302000"/>
            </a:xfrm>
            <a:prstGeom prst="rect">
              <a:avLst/>
            </a:prstGeom>
          </p:spPr>
        </p:pic>
      </p:grpSp>
      <p:sp>
        <p:nvSpPr>
          <p:cNvPr id="5" name="TextBox 4">
            <a:extLst>
              <a:ext uri="{FF2B5EF4-FFF2-40B4-BE49-F238E27FC236}">
                <a16:creationId xmlns:a16="http://schemas.microsoft.com/office/drawing/2014/main" id="{8FC96FBA-88BE-0F93-6263-4F0DF3FF6631}"/>
              </a:ext>
            </a:extLst>
          </p:cNvPr>
          <p:cNvSpPr txBox="1"/>
          <p:nvPr/>
        </p:nvSpPr>
        <p:spPr>
          <a:xfrm>
            <a:off x="276895" y="4365104"/>
            <a:ext cx="859021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Patten matrix and structure matrix are tables specifically printed when oblique rotation such as direct </a:t>
            </a:r>
            <a:r>
              <a:rPr lang="en-GB" b="0" i="0" u="none" strike="noStrike" dirty="0" err="1">
                <a:solidFill>
                  <a:srgbClr val="000000"/>
                </a:solidFill>
                <a:effectLst/>
                <a:latin typeface="Source Sans Pro" panose="020B0503030403020204" pitchFamily="34" charset="0"/>
              </a:rPr>
              <a:t>oblimin</a:t>
            </a:r>
            <a:r>
              <a:rPr lang="en-GB" b="0" i="0" u="none" strike="noStrike" dirty="0">
                <a:solidFill>
                  <a:srgbClr val="000000"/>
                </a:solidFill>
                <a:effectLst/>
                <a:latin typeface="Source Sans Pro" panose="020B0503030403020204" pitchFamily="34" charset="0"/>
              </a:rPr>
              <a:t> is used. You will not obtain these tables if you used an orthogonal varimax rotation.</a:t>
            </a:r>
            <a:endParaRPr lang="en-GB" dirty="0"/>
          </a:p>
        </p:txBody>
      </p:sp>
      <p:sp>
        <p:nvSpPr>
          <p:cNvPr id="7" name="TextBox 6">
            <a:extLst>
              <a:ext uri="{FF2B5EF4-FFF2-40B4-BE49-F238E27FC236}">
                <a16:creationId xmlns:a16="http://schemas.microsoft.com/office/drawing/2014/main" id="{93B78423-F36B-2223-9A12-20B798F4070D}"/>
              </a:ext>
            </a:extLst>
          </p:cNvPr>
          <p:cNvSpPr txBox="1"/>
          <p:nvPr/>
        </p:nvSpPr>
        <p:spPr>
          <a:xfrm>
            <a:off x="395536" y="5299996"/>
            <a:ext cx="8590210" cy="1477328"/>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loadings in each row of the pattern matrix is obtained by regressing the item– in a standardized form, on the factors. As there are two factors extracted in our example, the coefficients capture the influence of a factor on an item when </a:t>
            </a:r>
            <a:r>
              <a:rPr lang="en-GB" dirty="0">
                <a:solidFill>
                  <a:srgbClr val="000000"/>
                </a:solidFill>
                <a:latin typeface="Source Sans Pro" panose="020B0503030403020204" pitchFamily="34" charset="0"/>
              </a:rPr>
              <a:t>another</a:t>
            </a:r>
            <a:r>
              <a:rPr lang="en-GB" b="0" i="0" u="none" strike="noStrike" dirty="0">
                <a:solidFill>
                  <a:srgbClr val="000000"/>
                </a:solidFill>
                <a:effectLst/>
                <a:latin typeface="Source Sans Pro" panose="020B0503030403020204" pitchFamily="34" charset="0"/>
              </a:rPr>
              <a:t> factor is held constant. Taking the square of the coefficient, it represents the amount of variance explained by a factor holding other factor constant.</a:t>
            </a:r>
            <a:endParaRPr lang="en-GB" dirty="0"/>
          </a:p>
        </p:txBody>
      </p:sp>
    </p:spTree>
    <p:extLst>
      <p:ext uri="{BB962C8B-B14F-4D97-AF65-F5344CB8AC3E}">
        <p14:creationId xmlns:p14="http://schemas.microsoft.com/office/powerpoint/2010/main" val="87918430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AF88-6C25-E63B-C533-71EC6D44663C}"/>
              </a:ext>
            </a:extLst>
          </p:cNvPr>
          <p:cNvSpPr>
            <a:spLocks noGrp="1"/>
          </p:cNvSpPr>
          <p:nvPr>
            <p:ph type="ctrTitle"/>
          </p:nvPr>
        </p:nvSpPr>
        <p:spPr/>
        <p:txBody>
          <a:bodyPr/>
          <a:lstStyle/>
          <a:p>
            <a:r>
              <a:rPr lang="en-GB" dirty="0"/>
              <a:t>Structure Matrix</a:t>
            </a:r>
          </a:p>
        </p:txBody>
      </p:sp>
      <p:grpSp>
        <p:nvGrpSpPr>
          <p:cNvPr id="9" name="Group 8">
            <a:extLst>
              <a:ext uri="{FF2B5EF4-FFF2-40B4-BE49-F238E27FC236}">
                <a16:creationId xmlns:a16="http://schemas.microsoft.com/office/drawing/2014/main" id="{8D7D7AD3-7FAF-93EC-EA18-37EC6C23BE90}"/>
              </a:ext>
            </a:extLst>
          </p:cNvPr>
          <p:cNvGrpSpPr/>
          <p:nvPr/>
        </p:nvGrpSpPr>
        <p:grpSpPr>
          <a:xfrm>
            <a:off x="1691680" y="2223646"/>
            <a:ext cx="5178896" cy="2857500"/>
            <a:chOff x="1691680" y="2223646"/>
            <a:chExt cx="5178896" cy="2857500"/>
          </a:xfrm>
        </p:grpSpPr>
        <p:pic>
          <p:nvPicPr>
            <p:cNvPr id="7" name="Picture 6">
              <a:extLst>
                <a:ext uri="{FF2B5EF4-FFF2-40B4-BE49-F238E27FC236}">
                  <a16:creationId xmlns:a16="http://schemas.microsoft.com/office/drawing/2014/main" id="{17D557D5-D488-9D14-6634-E4F07DA05D3F}"/>
                </a:ext>
              </a:extLst>
            </p:cNvPr>
            <p:cNvPicPr>
              <a:picLocks noChangeAspect="1"/>
            </p:cNvPicPr>
            <p:nvPr/>
          </p:nvPicPr>
          <p:blipFill>
            <a:blip r:embed="rId3"/>
            <a:stretch>
              <a:fillRect/>
            </a:stretch>
          </p:blipFill>
          <p:spPr>
            <a:xfrm>
              <a:off x="4355976" y="2223646"/>
              <a:ext cx="2514600" cy="2857500"/>
            </a:xfrm>
            <a:prstGeom prst="rect">
              <a:avLst/>
            </a:prstGeom>
          </p:spPr>
        </p:pic>
        <p:pic>
          <p:nvPicPr>
            <p:cNvPr id="8" name="Picture 7">
              <a:extLst>
                <a:ext uri="{FF2B5EF4-FFF2-40B4-BE49-F238E27FC236}">
                  <a16:creationId xmlns:a16="http://schemas.microsoft.com/office/drawing/2014/main" id="{D22ECC7F-4165-02A1-A33C-3F6B601A7CEE}"/>
                </a:ext>
              </a:extLst>
            </p:cNvPr>
            <p:cNvPicPr>
              <a:picLocks noChangeAspect="1"/>
            </p:cNvPicPr>
            <p:nvPr/>
          </p:nvPicPr>
          <p:blipFill>
            <a:blip r:embed="rId4"/>
            <a:stretch>
              <a:fillRect/>
            </a:stretch>
          </p:blipFill>
          <p:spPr>
            <a:xfrm>
              <a:off x="1691680" y="2223646"/>
              <a:ext cx="2514600" cy="2857500"/>
            </a:xfrm>
            <a:prstGeom prst="rect">
              <a:avLst/>
            </a:prstGeom>
          </p:spPr>
        </p:pic>
      </p:grpSp>
      <p:sp>
        <p:nvSpPr>
          <p:cNvPr id="4" name="TextBox 3">
            <a:extLst>
              <a:ext uri="{FF2B5EF4-FFF2-40B4-BE49-F238E27FC236}">
                <a16:creationId xmlns:a16="http://schemas.microsoft.com/office/drawing/2014/main" id="{68FD495C-F29A-9D02-E170-53E7D94C0FA5}"/>
              </a:ext>
            </a:extLst>
          </p:cNvPr>
          <p:cNvSpPr txBox="1"/>
          <p:nvPr/>
        </p:nvSpPr>
        <p:spPr>
          <a:xfrm>
            <a:off x="395536" y="5229200"/>
            <a:ext cx="7848872"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loadings in the structure matrix can be interpreted as the correlation between the correlation between the items and the factors. </a:t>
            </a:r>
            <a:endParaRPr lang="en-GB" dirty="0"/>
          </a:p>
        </p:txBody>
      </p:sp>
      <p:sp>
        <p:nvSpPr>
          <p:cNvPr id="6" name="TextBox 5">
            <a:extLst>
              <a:ext uri="{FF2B5EF4-FFF2-40B4-BE49-F238E27FC236}">
                <a16:creationId xmlns:a16="http://schemas.microsoft.com/office/drawing/2014/main" id="{C06F6ACC-3996-7114-3B05-136CEDD26020}"/>
              </a:ext>
            </a:extLst>
          </p:cNvPr>
          <p:cNvSpPr txBox="1"/>
          <p:nvPr/>
        </p:nvSpPr>
        <p:spPr>
          <a:xfrm>
            <a:off x="395536" y="6036508"/>
            <a:ext cx="4572000" cy="646331"/>
          </a:xfrm>
          <a:prstGeom prst="rect">
            <a:avLst/>
          </a:prstGeom>
          <a:noFill/>
        </p:spPr>
        <p:txBody>
          <a:bodyPr wrap="square">
            <a:spAutoFit/>
          </a:bodyPr>
          <a:lstStyle/>
          <a:p>
            <a:r>
              <a:rPr lang="en-GB" b="1" i="0" u="none" strike="noStrike" dirty="0">
                <a:solidFill>
                  <a:srgbClr val="000000"/>
                </a:solidFill>
                <a:effectLst/>
                <a:latin typeface="Source Sans Pro" panose="020B0503030403020204" pitchFamily="34" charset="0"/>
              </a:rPr>
              <a:t>If the factors are uncorrelated the pattern matrix and the structure matrix is the same</a:t>
            </a:r>
            <a:endParaRPr lang="en-GB" b="1" dirty="0"/>
          </a:p>
        </p:txBody>
      </p:sp>
    </p:spTree>
    <p:extLst>
      <p:ext uri="{BB962C8B-B14F-4D97-AF65-F5344CB8AC3E}">
        <p14:creationId xmlns:p14="http://schemas.microsoft.com/office/powerpoint/2010/main" val="87278606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F0FE7-1FF0-32AA-81FD-F9D9B077F135}"/>
              </a:ext>
            </a:extLst>
          </p:cNvPr>
          <p:cNvSpPr>
            <a:spLocks noGrp="1"/>
          </p:cNvSpPr>
          <p:nvPr>
            <p:ph type="ctrTitle"/>
          </p:nvPr>
        </p:nvSpPr>
        <p:spPr/>
        <p:txBody>
          <a:bodyPr/>
          <a:lstStyle/>
          <a:p>
            <a:r>
              <a:rPr lang="en-GB" dirty="0"/>
              <a:t>Factor Correlations</a:t>
            </a:r>
          </a:p>
        </p:txBody>
      </p:sp>
      <p:pic>
        <p:nvPicPr>
          <p:cNvPr id="3" name="Picture 2">
            <a:extLst>
              <a:ext uri="{FF2B5EF4-FFF2-40B4-BE49-F238E27FC236}">
                <a16:creationId xmlns:a16="http://schemas.microsoft.com/office/drawing/2014/main" id="{276A1AF8-86ED-EE8C-5F85-0CA4A5624E7E}"/>
              </a:ext>
            </a:extLst>
          </p:cNvPr>
          <p:cNvPicPr>
            <a:picLocks noChangeAspect="1"/>
          </p:cNvPicPr>
          <p:nvPr/>
        </p:nvPicPr>
        <p:blipFill>
          <a:blip r:embed="rId3"/>
          <a:stretch>
            <a:fillRect/>
          </a:stretch>
        </p:blipFill>
        <p:spPr>
          <a:xfrm>
            <a:off x="3314700" y="2368550"/>
            <a:ext cx="2514600" cy="2120900"/>
          </a:xfrm>
          <a:prstGeom prst="rect">
            <a:avLst/>
          </a:prstGeom>
        </p:spPr>
      </p:pic>
      <p:sp>
        <p:nvSpPr>
          <p:cNvPr id="5" name="TextBox 4">
            <a:extLst>
              <a:ext uri="{FF2B5EF4-FFF2-40B4-BE49-F238E27FC236}">
                <a16:creationId xmlns:a16="http://schemas.microsoft.com/office/drawing/2014/main" id="{B34D2627-04CD-0F51-327F-107B55F45EEE}"/>
              </a:ext>
            </a:extLst>
          </p:cNvPr>
          <p:cNvSpPr txBox="1"/>
          <p:nvPr/>
        </p:nvSpPr>
        <p:spPr>
          <a:xfrm>
            <a:off x="755576" y="4797152"/>
            <a:ext cx="457200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This coefficient is printed automatically when the oblique rotation is chosen as the factor rotation method.</a:t>
            </a:r>
            <a:endParaRPr lang="en-GB" dirty="0"/>
          </a:p>
        </p:txBody>
      </p:sp>
      <p:sp>
        <p:nvSpPr>
          <p:cNvPr id="7" name="TextBox 6">
            <a:extLst>
              <a:ext uri="{FF2B5EF4-FFF2-40B4-BE49-F238E27FC236}">
                <a16:creationId xmlns:a16="http://schemas.microsoft.com/office/drawing/2014/main" id="{97CFE39F-22D3-3501-08C4-1E619FF3ABBB}"/>
              </a:ext>
            </a:extLst>
          </p:cNvPr>
          <p:cNvSpPr txBox="1"/>
          <p:nvPr/>
        </p:nvSpPr>
        <p:spPr>
          <a:xfrm>
            <a:off x="726164" y="6045324"/>
            <a:ext cx="7446235" cy="369332"/>
          </a:xfrm>
          <a:prstGeom prst="rect">
            <a:avLst/>
          </a:prstGeom>
          <a:noFill/>
        </p:spPr>
        <p:txBody>
          <a:bodyPr wrap="square">
            <a:spAutoFit/>
          </a:bodyPr>
          <a:lstStyle/>
          <a:p>
            <a:r>
              <a:rPr lang="en-GB" b="1" i="0" u="none" strike="noStrike" dirty="0">
                <a:solidFill>
                  <a:srgbClr val="000000"/>
                </a:solidFill>
                <a:effectLst/>
                <a:latin typeface="Source Sans Pro" panose="020B0503030403020204" pitchFamily="34" charset="0"/>
              </a:rPr>
              <a:t>Structure matrix = Pattern matrix × Factor correlations</a:t>
            </a:r>
            <a:endParaRPr lang="en-GB" b="1" dirty="0"/>
          </a:p>
        </p:txBody>
      </p:sp>
    </p:spTree>
    <p:extLst>
      <p:ext uri="{BB962C8B-B14F-4D97-AF65-F5344CB8AC3E}">
        <p14:creationId xmlns:p14="http://schemas.microsoft.com/office/powerpoint/2010/main" val="92007939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D289-6FDC-4627-7A37-9C956FB658CD}"/>
              </a:ext>
            </a:extLst>
          </p:cNvPr>
          <p:cNvSpPr>
            <a:spLocks noGrp="1"/>
          </p:cNvSpPr>
          <p:nvPr>
            <p:ph type="title"/>
          </p:nvPr>
        </p:nvSpPr>
        <p:spPr/>
        <p:txBody>
          <a:bodyPr/>
          <a:lstStyle/>
          <a:p>
            <a:r>
              <a:rPr lang="en-GB" dirty="0"/>
              <a:t>R Action</a:t>
            </a:r>
          </a:p>
        </p:txBody>
      </p:sp>
      <p:sp>
        <p:nvSpPr>
          <p:cNvPr id="8" name="Content Placeholder 7">
            <a:extLst>
              <a:ext uri="{FF2B5EF4-FFF2-40B4-BE49-F238E27FC236}">
                <a16:creationId xmlns:a16="http://schemas.microsoft.com/office/drawing/2014/main" id="{2E1857E3-F232-2471-CCB8-796FDF8D8111}"/>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Use the </a:t>
            </a:r>
            <a:r>
              <a:rPr lang="en-GB" dirty="0"/>
              <a:t>fa()</a:t>
            </a:r>
            <a:r>
              <a:rPr lang="en-GB" b="0" i="0" u="none" strike="noStrike" dirty="0">
                <a:solidFill>
                  <a:srgbClr val="000000"/>
                </a:solidFill>
                <a:effectLst/>
                <a:latin typeface="Source Sans Pro" panose="020B0503030403020204" pitchFamily="34" charset="0"/>
              </a:rPr>
              <a:t> function from the </a:t>
            </a:r>
            <a:r>
              <a:rPr lang="en-GB" b="0" i="1" u="none" strike="noStrike" dirty="0">
                <a:solidFill>
                  <a:srgbClr val="000000"/>
                </a:solidFill>
                <a:effectLst/>
                <a:latin typeface="Source Sans Pro" panose="020B0503030403020204" pitchFamily="34" charset="0"/>
              </a:rPr>
              <a:t>psych</a:t>
            </a:r>
            <a:r>
              <a:rPr lang="en-GB" b="0" i="0" u="none" strike="noStrike" dirty="0">
                <a:solidFill>
                  <a:srgbClr val="000000"/>
                </a:solidFill>
                <a:effectLst/>
                <a:latin typeface="Source Sans Pro" panose="020B0503030403020204" pitchFamily="34" charset="0"/>
              </a:rPr>
              <a:t> package (</a:t>
            </a:r>
            <a:r>
              <a:rPr lang="en-GB" b="0" i="0" u="none" strike="noStrike" dirty="0">
                <a:solidFill>
                  <a:srgbClr val="75AADB"/>
                </a:solidFill>
                <a:effectLst/>
                <a:latin typeface="Source Sans Pro" panose="020B0503030403020204" pitchFamily="34" charset="0"/>
                <a:hlinkClick r:id="rId3"/>
              </a:rPr>
              <a:t>Revelle et al., 2018</a:t>
            </a:r>
            <a:r>
              <a:rPr lang="en-GB" b="0" i="0" u="none" strike="noStrike" dirty="0">
                <a:solidFill>
                  <a:srgbClr val="000000"/>
                </a:solidFill>
                <a:effectLst/>
                <a:latin typeface="Source Sans Pro" panose="020B0503030403020204" pitchFamily="34" charset="0"/>
              </a:rPr>
              <a:t>).</a:t>
            </a:r>
          </a:p>
          <a:p>
            <a:r>
              <a:rPr lang="en-GB" b="0" i="0" u="none" strike="noStrike" dirty="0">
                <a:solidFill>
                  <a:srgbClr val="000000"/>
                </a:solidFill>
                <a:effectLst/>
                <a:latin typeface="Source Sans Pro" panose="020B0503030403020204" pitchFamily="34" charset="0"/>
              </a:rPr>
              <a:t>Before you start your R session with EFA, install two R packages: 1. </a:t>
            </a:r>
            <a:r>
              <a:rPr lang="en-GB" b="0" i="1" u="none" strike="noStrike" dirty="0">
                <a:solidFill>
                  <a:srgbClr val="000000"/>
                </a:solidFill>
                <a:effectLst/>
                <a:latin typeface="Source Sans Pro" panose="020B0503030403020204" pitchFamily="34" charset="0"/>
              </a:rPr>
              <a:t>psych</a:t>
            </a:r>
            <a:r>
              <a:rPr lang="en-GB" b="0" i="0" u="none" strike="noStrike" dirty="0">
                <a:solidFill>
                  <a:srgbClr val="000000"/>
                </a:solidFill>
                <a:effectLst/>
                <a:latin typeface="Source Sans Pro" panose="020B0503030403020204" pitchFamily="34" charset="0"/>
              </a:rPr>
              <a:t> package (</a:t>
            </a:r>
            <a:r>
              <a:rPr lang="en-GB" dirty="0" err="1"/>
              <a:t>install.packages</a:t>
            </a:r>
            <a:r>
              <a:rPr lang="en-GB" dirty="0"/>
              <a:t>(psych)</a:t>
            </a:r>
            <a:r>
              <a:rPr lang="en-GB" b="0" i="0" u="none" strike="noStrike" dirty="0">
                <a:solidFill>
                  <a:srgbClr val="000000"/>
                </a:solidFill>
                <a:effectLst/>
                <a:latin typeface="Source Sans Pro" panose="020B0503030403020204" pitchFamily="34" charset="0"/>
              </a:rPr>
              <a:t>) which contains the </a:t>
            </a:r>
            <a:r>
              <a:rPr lang="en-GB" dirty="0"/>
              <a:t>fa()</a:t>
            </a:r>
            <a:r>
              <a:rPr lang="en-GB" b="0" i="0" u="none" strike="noStrike" dirty="0">
                <a:solidFill>
                  <a:srgbClr val="000000"/>
                </a:solidFill>
                <a:effectLst/>
                <a:latin typeface="Source Sans Pro" panose="020B0503030403020204" pitchFamily="34" charset="0"/>
              </a:rPr>
              <a:t> function, </a:t>
            </a:r>
          </a:p>
          <a:p>
            <a:r>
              <a:rPr lang="en-GB" b="0" i="0" u="none" strike="noStrike" dirty="0">
                <a:solidFill>
                  <a:srgbClr val="000000"/>
                </a:solidFill>
                <a:effectLst/>
                <a:latin typeface="Source Sans Pro" panose="020B0503030403020204" pitchFamily="34" charset="0"/>
              </a:rPr>
              <a:t>2.</a:t>
            </a:r>
            <a:r>
              <a:rPr lang="en-GB" b="0" i="1" u="none" strike="noStrike" dirty="0">
                <a:solidFill>
                  <a:srgbClr val="000000"/>
                </a:solidFill>
                <a:effectLst/>
                <a:latin typeface="Source Sans Pro" panose="020B0503030403020204" pitchFamily="34" charset="0"/>
              </a:rPr>
              <a:t> </a:t>
            </a:r>
            <a:r>
              <a:rPr lang="en-GB" i="1" dirty="0" err="1"/>
              <a:t>GPArotation</a:t>
            </a:r>
            <a:r>
              <a:rPr lang="en-GB" b="0" i="1" u="none" strike="noStrike" dirty="0">
                <a:solidFill>
                  <a:srgbClr val="000000"/>
                </a:solidFill>
                <a:effectLst/>
                <a:latin typeface="Source Sans Pro" panose="020B0503030403020204" pitchFamily="34" charset="0"/>
              </a:rPr>
              <a:t> </a:t>
            </a:r>
            <a:r>
              <a:rPr lang="en-GB" b="0" i="0" u="none" strike="noStrike" dirty="0" err="1">
                <a:solidFill>
                  <a:srgbClr val="000000"/>
                </a:solidFill>
                <a:effectLst/>
                <a:latin typeface="Source Sans Pro" panose="020B0503030403020204" pitchFamily="34" charset="0"/>
              </a:rPr>
              <a:t>rpackage</a:t>
            </a:r>
            <a:endParaRPr lang="en-GB" dirty="0"/>
          </a:p>
          <a:p>
            <a:endParaRPr lang="en-GB" dirty="0"/>
          </a:p>
        </p:txBody>
      </p:sp>
    </p:spTree>
    <p:extLst>
      <p:ext uri="{BB962C8B-B14F-4D97-AF65-F5344CB8AC3E}">
        <p14:creationId xmlns:p14="http://schemas.microsoft.com/office/powerpoint/2010/main" val="364070957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D289-6FDC-4627-7A37-9C956FB658CD}"/>
              </a:ext>
            </a:extLst>
          </p:cNvPr>
          <p:cNvSpPr>
            <a:spLocks noGrp="1"/>
          </p:cNvSpPr>
          <p:nvPr>
            <p:ph type="ctrTitle"/>
          </p:nvPr>
        </p:nvSpPr>
        <p:spPr/>
        <p:txBody>
          <a:bodyPr/>
          <a:lstStyle/>
          <a:p>
            <a:r>
              <a:rPr lang="en-GB" dirty="0"/>
              <a:t>R Action</a:t>
            </a:r>
          </a:p>
        </p:txBody>
      </p:sp>
      <p:sp>
        <p:nvSpPr>
          <p:cNvPr id="5" name="TextBox 4">
            <a:extLst>
              <a:ext uri="{FF2B5EF4-FFF2-40B4-BE49-F238E27FC236}">
                <a16:creationId xmlns:a16="http://schemas.microsoft.com/office/drawing/2014/main" id="{A6D49A63-C6E2-3DBF-3FF3-5C57358D997F}"/>
              </a:ext>
            </a:extLst>
          </p:cNvPr>
          <p:cNvSpPr txBox="1"/>
          <p:nvPr/>
        </p:nvSpPr>
        <p:spPr>
          <a:xfrm>
            <a:off x="3746139" y="335845"/>
            <a:ext cx="5148064" cy="6186309"/>
          </a:xfrm>
          <a:prstGeom prst="rect">
            <a:avLst/>
          </a:prstGeom>
          <a:noFill/>
        </p:spPr>
        <p:txBody>
          <a:bodyPr wrap="square">
            <a:spAutoFit/>
          </a:bodyPr>
          <a:lstStyle/>
          <a:p>
            <a:r>
              <a:rPr lang="en-GB" dirty="0"/>
              <a:t>rm(list=ls())  # make a fresh start </a:t>
            </a:r>
          </a:p>
          <a:p>
            <a:r>
              <a:rPr lang="en-GB" dirty="0"/>
              <a:t>library(haven) # to read SPSS data</a:t>
            </a:r>
          </a:p>
          <a:p>
            <a:r>
              <a:rPr lang="en-GB" dirty="0"/>
              <a:t>library(psych) # load the psych package</a:t>
            </a:r>
          </a:p>
          <a:p>
            <a:endParaRPr lang="en-GB" dirty="0"/>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fa_qual.sav</a:t>
            </a:r>
            <a:r>
              <a:rPr lang="en-GB" dirty="0"/>
              <a:t>")</a:t>
            </a:r>
          </a:p>
          <a:p>
            <a:r>
              <a:rPr lang="en-GB" dirty="0" err="1"/>
              <a:t>rcor</a:t>
            </a:r>
            <a:r>
              <a:rPr lang="en-GB" dirty="0"/>
              <a:t> &lt;- </a:t>
            </a:r>
            <a:r>
              <a:rPr lang="en-GB" dirty="0" err="1"/>
              <a:t>cor</a:t>
            </a:r>
            <a:r>
              <a:rPr lang="en-GB" dirty="0"/>
              <a:t>(</a:t>
            </a:r>
            <a:r>
              <a:rPr lang="en-GB" dirty="0" err="1"/>
              <a:t>dat</a:t>
            </a:r>
            <a:r>
              <a:rPr lang="en-GB" dirty="0"/>
              <a:t>)</a:t>
            </a:r>
          </a:p>
          <a:p>
            <a:r>
              <a:rPr lang="en-GB" dirty="0"/>
              <a:t>KMO(</a:t>
            </a:r>
            <a:r>
              <a:rPr lang="en-GB" dirty="0" err="1"/>
              <a:t>rcor</a:t>
            </a:r>
            <a:r>
              <a:rPr lang="en-GB" dirty="0"/>
              <a:t>)</a:t>
            </a:r>
          </a:p>
          <a:p>
            <a:r>
              <a:rPr lang="en-GB" dirty="0" err="1"/>
              <a:t>cortest.bartlett</a:t>
            </a:r>
            <a:r>
              <a:rPr lang="en-GB" dirty="0"/>
              <a:t>(</a:t>
            </a:r>
            <a:r>
              <a:rPr lang="en-GB" dirty="0" err="1"/>
              <a:t>rcor</a:t>
            </a:r>
            <a:r>
              <a:rPr lang="en-GB" dirty="0"/>
              <a:t>, n = 243)</a:t>
            </a:r>
          </a:p>
          <a:p>
            <a:r>
              <a:rPr lang="en-GB" dirty="0" err="1"/>
              <a:t>fa.parallel</a:t>
            </a:r>
            <a:r>
              <a:rPr lang="en-GB" dirty="0"/>
              <a:t>(</a:t>
            </a:r>
            <a:r>
              <a:rPr lang="en-GB" dirty="0" err="1"/>
              <a:t>dat</a:t>
            </a:r>
            <a:r>
              <a:rPr lang="en-GB" dirty="0"/>
              <a:t>, </a:t>
            </a:r>
            <a:r>
              <a:rPr lang="en-GB" dirty="0" err="1"/>
              <a:t>fm</a:t>
            </a:r>
            <a:r>
              <a:rPr lang="en-GB" dirty="0"/>
              <a:t>="pa", fa="fa", </a:t>
            </a:r>
            <a:r>
              <a:rPr lang="en-GB" dirty="0" err="1"/>
              <a:t>n.obs</a:t>
            </a:r>
            <a:r>
              <a:rPr lang="en-GB" dirty="0"/>
              <a:t>=243, main="Parallel Analysis Scree Plots")</a:t>
            </a:r>
          </a:p>
          <a:p>
            <a:r>
              <a:rPr lang="en-GB" dirty="0" err="1"/>
              <a:t>fa_res</a:t>
            </a:r>
            <a:r>
              <a:rPr lang="en-GB" dirty="0"/>
              <a:t> &lt;- fa(</a:t>
            </a:r>
            <a:r>
              <a:rPr lang="en-GB" dirty="0" err="1"/>
              <a:t>dat</a:t>
            </a:r>
            <a:r>
              <a:rPr lang="en-GB" dirty="0"/>
              <a:t>, </a:t>
            </a:r>
            <a:r>
              <a:rPr lang="en-GB" dirty="0" err="1"/>
              <a:t>fm</a:t>
            </a:r>
            <a:r>
              <a:rPr lang="en-GB" dirty="0"/>
              <a:t>="pa", </a:t>
            </a:r>
            <a:r>
              <a:rPr lang="en-GB" dirty="0" err="1"/>
              <a:t>nfactors</a:t>
            </a:r>
            <a:r>
              <a:rPr lang="en-GB" dirty="0"/>
              <a:t> = 2, rotate = "</a:t>
            </a:r>
            <a:r>
              <a:rPr lang="en-GB" dirty="0" err="1"/>
              <a:t>oblimin</a:t>
            </a:r>
            <a:r>
              <a:rPr lang="en-GB" dirty="0"/>
              <a:t>")</a:t>
            </a:r>
          </a:p>
          <a:p>
            <a:r>
              <a:rPr lang="en-GB" dirty="0" err="1"/>
              <a:t>fa_res$communality</a:t>
            </a:r>
            <a:endParaRPr lang="en-GB" dirty="0"/>
          </a:p>
          <a:p>
            <a:r>
              <a:rPr lang="en-GB" dirty="0"/>
              <a:t>print(</a:t>
            </a:r>
            <a:r>
              <a:rPr lang="en-GB" dirty="0" err="1"/>
              <a:t>fa_res$loadings</a:t>
            </a:r>
            <a:r>
              <a:rPr lang="en-GB" dirty="0"/>
              <a:t>, </a:t>
            </a:r>
            <a:r>
              <a:rPr lang="en-GB" dirty="0" err="1"/>
              <a:t>cutoff</a:t>
            </a:r>
            <a:r>
              <a:rPr lang="en-GB" dirty="0"/>
              <a:t> = 0.4)</a:t>
            </a:r>
          </a:p>
          <a:p>
            <a:r>
              <a:rPr lang="en-GB" dirty="0"/>
              <a:t>print(</a:t>
            </a:r>
            <a:r>
              <a:rPr lang="en-GB" dirty="0" err="1"/>
              <a:t>fa_res$Structure</a:t>
            </a:r>
            <a:r>
              <a:rPr lang="en-GB" dirty="0"/>
              <a:t>, </a:t>
            </a:r>
            <a:r>
              <a:rPr lang="en-GB" dirty="0" err="1"/>
              <a:t>cutoff</a:t>
            </a:r>
            <a:r>
              <a:rPr lang="en-GB" dirty="0"/>
              <a:t> = 0.4)</a:t>
            </a:r>
          </a:p>
          <a:p>
            <a:r>
              <a:rPr lang="en-GB" dirty="0" err="1"/>
              <a:t>fa_res$Phi</a:t>
            </a:r>
            <a:endParaRPr lang="en-GB" dirty="0"/>
          </a:p>
          <a:p>
            <a:r>
              <a:rPr lang="en-GB" dirty="0" err="1"/>
              <a:t>fa.diagram</a:t>
            </a:r>
            <a:r>
              <a:rPr lang="en-GB" dirty="0"/>
              <a:t>(</a:t>
            </a:r>
            <a:r>
              <a:rPr lang="en-GB" dirty="0" err="1"/>
              <a:t>fa_res</a:t>
            </a:r>
            <a:r>
              <a:rPr lang="en-GB" dirty="0"/>
              <a:t>, digits=3)</a:t>
            </a:r>
          </a:p>
          <a:p>
            <a:r>
              <a:rPr lang="en-GB" dirty="0" err="1"/>
              <a:t>fs_scores</a:t>
            </a:r>
            <a:r>
              <a:rPr lang="en-GB" dirty="0"/>
              <a:t> &lt;- </a:t>
            </a:r>
            <a:r>
              <a:rPr lang="en-GB" dirty="0" err="1"/>
              <a:t>factor.scores</a:t>
            </a:r>
            <a:r>
              <a:rPr lang="en-GB" dirty="0"/>
              <a:t>(</a:t>
            </a:r>
            <a:r>
              <a:rPr lang="en-GB" dirty="0" err="1"/>
              <a:t>dat</a:t>
            </a:r>
            <a:r>
              <a:rPr lang="en-GB" dirty="0"/>
              <a:t>, </a:t>
            </a:r>
            <a:r>
              <a:rPr lang="en-GB" dirty="0" err="1"/>
              <a:t>fa_res,method</a:t>
            </a:r>
            <a:r>
              <a:rPr lang="en-GB" dirty="0"/>
              <a:t>="Thurstone")</a:t>
            </a:r>
          </a:p>
          <a:p>
            <a:r>
              <a:rPr lang="en-GB" dirty="0"/>
              <a:t>head(</a:t>
            </a:r>
            <a:r>
              <a:rPr lang="en-GB" dirty="0" err="1"/>
              <a:t>fs_scores$scores</a:t>
            </a:r>
            <a:r>
              <a:rPr lang="en-GB" dirty="0"/>
              <a:t>)</a:t>
            </a:r>
          </a:p>
        </p:txBody>
      </p:sp>
    </p:spTree>
    <p:extLst>
      <p:ext uri="{BB962C8B-B14F-4D97-AF65-F5344CB8AC3E}">
        <p14:creationId xmlns:p14="http://schemas.microsoft.com/office/powerpoint/2010/main" val="14774177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EFA</a:t>
            </a:r>
          </a:p>
        </p:txBody>
      </p:sp>
      <p:sp>
        <p:nvSpPr>
          <p:cNvPr id="3" name="Text Placeholder 2"/>
          <p:cNvSpPr>
            <a:spLocks noGrp="1"/>
          </p:cNvSpPr>
          <p:nvPr>
            <p:ph type="body" sz="quarter" idx="14"/>
          </p:nvPr>
        </p:nvSpPr>
        <p:spPr/>
        <p:txBody>
          <a:bodyPr/>
          <a:lstStyle/>
          <a:p>
            <a:r>
              <a:rPr lang="en-GB" sz="3200" dirty="0"/>
              <a:t>Goal: </a:t>
            </a:r>
            <a:r>
              <a:rPr lang="en-GB" sz="3000" dirty="0"/>
              <a:t> To uncover underlying common factors of latent constructs.</a:t>
            </a:r>
          </a:p>
          <a:p>
            <a:r>
              <a:rPr lang="en-GB" sz="3000" dirty="0"/>
              <a:t> EFA reduces and summarize data into a smaller set of dimensions </a:t>
            </a:r>
          </a:p>
          <a:p>
            <a:pPr marL="0" indent="0">
              <a:buNone/>
            </a:pPr>
            <a:endParaRPr lang="en-GB" sz="3200" dirty="0">
              <a:effectLst/>
            </a:endParaRPr>
          </a:p>
        </p:txBody>
      </p:sp>
    </p:spTree>
    <p:extLst>
      <p:ext uri="{BB962C8B-B14F-4D97-AF65-F5344CB8AC3E}">
        <p14:creationId xmlns:p14="http://schemas.microsoft.com/office/powerpoint/2010/main" val="373111668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D289-6FDC-4627-7A37-9C956FB658CD}"/>
              </a:ext>
            </a:extLst>
          </p:cNvPr>
          <p:cNvSpPr>
            <a:spLocks noGrp="1"/>
          </p:cNvSpPr>
          <p:nvPr>
            <p:ph type="ctrTitle"/>
          </p:nvPr>
        </p:nvSpPr>
        <p:spPr/>
        <p:txBody>
          <a:bodyPr/>
          <a:lstStyle/>
          <a:p>
            <a:r>
              <a:rPr lang="en-GB" dirty="0"/>
              <a:t>R Action</a:t>
            </a:r>
          </a:p>
        </p:txBody>
      </p:sp>
      <p:pic>
        <p:nvPicPr>
          <p:cNvPr id="3" name="Picture 2">
            <a:extLst>
              <a:ext uri="{FF2B5EF4-FFF2-40B4-BE49-F238E27FC236}">
                <a16:creationId xmlns:a16="http://schemas.microsoft.com/office/drawing/2014/main" id="{998272F6-D829-B512-BF0D-99B70B5EE3A3}"/>
              </a:ext>
            </a:extLst>
          </p:cNvPr>
          <p:cNvPicPr>
            <a:picLocks noChangeAspect="1"/>
          </p:cNvPicPr>
          <p:nvPr/>
        </p:nvPicPr>
        <p:blipFill>
          <a:blip r:embed="rId3"/>
          <a:stretch>
            <a:fillRect/>
          </a:stretch>
        </p:blipFill>
        <p:spPr>
          <a:xfrm>
            <a:off x="685800" y="2222732"/>
            <a:ext cx="7772400" cy="4624010"/>
          </a:xfrm>
          <a:prstGeom prst="rect">
            <a:avLst/>
          </a:prstGeom>
        </p:spPr>
      </p:pic>
      <p:sp>
        <p:nvSpPr>
          <p:cNvPr id="5" name="TextBox 4">
            <a:extLst>
              <a:ext uri="{FF2B5EF4-FFF2-40B4-BE49-F238E27FC236}">
                <a16:creationId xmlns:a16="http://schemas.microsoft.com/office/drawing/2014/main" id="{CDBC0D9B-F4C2-CDCF-644F-F0233DD302F5}"/>
              </a:ext>
            </a:extLst>
          </p:cNvPr>
          <p:cNvSpPr txBox="1"/>
          <p:nvPr/>
        </p:nvSpPr>
        <p:spPr>
          <a:xfrm>
            <a:off x="426875" y="1700808"/>
            <a:ext cx="4572000" cy="369332"/>
          </a:xfrm>
          <a:prstGeom prst="rect">
            <a:avLst/>
          </a:prstGeom>
          <a:noFill/>
        </p:spPr>
        <p:txBody>
          <a:bodyPr wrap="square">
            <a:spAutoFit/>
          </a:bodyPr>
          <a:lstStyle/>
          <a:p>
            <a:r>
              <a:rPr lang="en-GB" dirty="0" err="1"/>
              <a:t>fa.diagram</a:t>
            </a:r>
            <a:r>
              <a:rPr lang="en-GB" dirty="0"/>
              <a:t>(</a:t>
            </a:r>
            <a:r>
              <a:rPr lang="en-GB" dirty="0" err="1"/>
              <a:t>fa_res</a:t>
            </a:r>
            <a:r>
              <a:rPr lang="en-GB" dirty="0"/>
              <a:t>, digits=3)</a:t>
            </a:r>
          </a:p>
        </p:txBody>
      </p:sp>
    </p:spTree>
    <p:extLst>
      <p:ext uri="{BB962C8B-B14F-4D97-AF65-F5344CB8AC3E}">
        <p14:creationId xmlns:p14="http://schemas.microsoft.com/office/powerpoint/2010/main" val="204285598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B146-218E-B14A-B3E1-FA4BA5BFB9F8}"/>
              </a:ext>
            </a:extLst>
          </p:cNvPr>
          <p:cNvSpPr>
            <a:spLocks noGrp="1"/>
          </p:cNvSpPr>
          <p:nvPr>
            <p:ph type="ctrTitle"/>
          </p:nvPr>
        </p:nvSpPr>
        <p:spPr/>
        <p:txBody>
          <a:bodyPr/>
          <a:lstStyle/>
          <a:p>
            <a:br>
              <a:rPr lang="en-US" dirty="0"/>
            </a:br>
            <a:r>
              <a:rPr lang="en-US" dirty="0"/>
              <a:t>Key issues in EFA</a:t>
            </a:r>
          </a:p>
        </p:txBody>
      </p:sp>
      <p:sp>
        <p:nvSpPr>
          <p:cNvPr id="3" name="Text Placeholder 2">
            <a:extLst>
              <a:ext uri="{FF2B5EF4-FFF2-40B4-BE49-F238E27FC236}">
                <a16:creationId xmlns:a16="http://schemas.microsoft.com/office/drawing/2014/main" id="{B119F1AD-3C13-2843-AD5E-E67E7AB8EEF6}"/>
              </a:ext>
            </a:extLst>
          </p:cNvPr>
          <p:cNvSpPr>
            <a:spLocks noGrp="1"/>
          </p:cNvSpPr>
          <p:nvPr>
            <p:ph type="body" sz="quarter" idx="14"/>
          </p:nvPr>
        </p:nvSpPr>
        <p:spPr/>
        <p:txBody>
          <a:bodyPr>
            <a:normAutofit/>
          </a:bodyPr>
          <a:lstStyle/>
          <a:p>
            <a:r>
              <a:rPr lang="en-GB" sz="3100" dirty="0"/>
              <a:t>Is there enough correlations among variables in the data?</a:t>
            </a:r>
          </a:p>
          <a:p>
            <a:r>
              <a:rPr lang="en-GB" sz="3100" dirty="0"/>
              <a:t>How many dimensions/factors will be retained?</a:t>
            </a:r>
          </a:p>
          <a:p>
            <a:r>
              <a:rPr lang="en-GB" sz="3100" dirty="0"/>
              <a:t>What are appropriate name for the common factors?</a:t>
            </a:r>
          </a:p>
          <a:p>
            <a:r>
              <a:rPr lang="en-GB" sz="3100" dirty="0"/>
              <a:t>How would you use the newly created variables (</a:t>
            </a:r>
            <a:r>
              <a:rPr lang="en-GB" sz="3100" dirty="0" err="1"/>
              <a:t>ie</a:t>
            </a:r>
            <a:r>
              <a:rPr lang="en-GB" sz="3100" dirty="0"/>
              <a:t> factors) for further analysis?</a:t>
            </a:r>
          </a:p>
        </p:txBody>
      </p:sp>
    </p:spTree>
    <p:extLst>
      <p:ext uri="{BB962C8B-B14F-4D97-AF65-F5344CB8AC3E}">
        <p14:creationId xmlns:p14="http://schemas.microsoft.com/office/powerpoint/2010/main" val="6428244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EC21-9D8C-5743-BDDD-7CB1D69A877D}"/>
              </a:ext>
            </a:extLst>
          </p:cNvPr>
          <p:cNvSpPr>
            <a:spLocks noGrp="1"/>
          </p:cNvSpPr>
          <p:nvPr>
            <p:ph type="ctrTitle"/>
          </p:nvPr>
        </p:nvSpPr>
        <p:spPr/>
        <p:txBody>
          <a:bodyPr/>
          <a:lstStyle/>
          <a:p>
            <a:pPr algn="l"/>
            <a:r>
              <a:rPr lang="en-GB" i="0" u="none" strike="noStrike" dirty="0">
                <a:solidFill>
                  <a:srgbClr val="FF0000"/>
                </a:solidFill>
                <a:effectLst/>
                <a:latin typeface="Source Sans Pro" panose="020B0503030403020204" pitchFamily="34" charset="0"/>
              </a:rPr>
              <a:t>A Glimpse of CFA</a:t>
            </a:r>
          </a:p>
        </p:txBody>
      </p:sp>
      <p:sp>
        <p:nvSpPr>
          <p:cNvPr id="3" name="Text Placeholder 2">
            <a:extLst>
              <a:ext uri="{FF2B5EF4-FFF2-40B4-BE49-F238E27FC236}">
                <a16:creationId xmlns:a16="http://schemas.microsoft.com/office/drawing/2014/main" id="{7413B46B-3EB5-D744-8EC8-059084F75432}"/>
              </a:ext>
            </a:extLst>
          </p:cNvPr>
          <p:cNvSpPr>
            <a:spLocks noGrp="1"/>
          </p:cNvSpPr>
          <p:nvPr>
            <p:ph type="body" sz="quarter" idx="14"/>
          </p:nvPr>
        </p:nvSpPr>
        <p:spPr/>
        <p:txBody>
          <a:bodyPr>
            <a:normAutofit/>
          </a:bodyPr>
          <a:lstStyle/>
          <a:p>
            <a:r>
              <a:rPr lang="en-GB" dirty="0"/>
              <a:t>EFA = Exploratory Factor Analysis </a:t>
            </a:r>
          </a:p>
          <a:p>
            <a:pPr lvl="1"/>
            <a:r>
              <a:rPr lang="en-GB" dirty="0"/>
              <a:t>Identify the underlying relationship between variables </a:t>
            </a:r>
          </a:p>
          <a:p>
            <a:pPr lvl="1"/>
            <a:r>
              <a:rPr lang="en-GB" dirty="0"/>
              <a:t>By definition, EFA is exploratory, i.e., you don’t have a prior knowledge/theory how variables relate to latent constructs. </a:t>
            </a:r>
          </a:p>
          <a:p>
            <a:pPr lvl="1"/>
            <a:r>
              <a:rPr lang="en-GB" dirty="0"/>
              <a:t>Can be done in SPSS, which is our focus in this lecture.</a:t>
            </a:r>
          </a:p>
          <a:p>
            <a:r>
              <a:rPr lang="en-GB" dirty="0"/>
              <a:t>CFA = Common Factor Analysis </a:t>
            </a:r>
          </a:p>
          <a:p>
            <a:pPr lvl="1"/>
            <a:r>
              <a:rPr lang="en-GB" dirty="0"/>
              <a:t>Identify the underlying relationship between variables </a:t>
            </a:r>
          </a:p>
          <a:p>
            <a:pPr lvl="1"/>
            <a:r>
              <a:rPr lang="en-GB" dirty="0"/>
              <a:t>Theory-driven: you define which variables relate to which specific latent constructs .</a:t>
            </a:r>
          </a:p>
          <a:p>
            <a:pPr lvl="1"/>
            <a:r>
              <a:rPr lang="en-GB" dirty="0"/>
              <a:t>Software: AMOS, LISREL, </a:t>
            </a:r>
            <a:r>
              <a:rPr lang="en-GB" dirty="0" err="1"/>
              <a:t>Mplus</a:t>
            </a:r>
            <a:r>
              <a:rPr lang="en-GB" dirty="0"/>
              <a:t>, R package </a:t>
            </a:r>
            <a:r>
              <a:rPr lang="en-GB" dirty="0" err="1"/>
              <a:t>lavaan</a:t>
            </a:r>
            <a:endParaRPr lang="en-GB" dirty="0"/>
          </a:p>
          <a:p>
            <a:endParaRPr lang="en-GB" dirty="0"/>
          </a:p>
          <a:p>
            <a:endParaRPr lang="en-US" dirty="0"/>
          </a:p>
        </p:txBody>
      </p:sp>
    </p:spTree>
    <p:extLst>
      <p:ext uri="{BB962C8B-B14F-4D97-AF65-F5344CB8AC3E}">
        <p14:creationId xmlns:p14="http://schemas.microsoft.com/office/powerpoint/2010/main" val="46175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4085-76FC-29F5-D2E8-9B331DF34136}"/>
              </a:ext>
            </a:extLst>
          </p:cNvPr>
          <p:cNvSpPr>
            <a:spLocks noGrp="1"/>
          </p:cNvSpPr>
          <p:nvPr>
            <p:ph type="ctrTitle"/>
          </p:nvPr>
        </p:nvSpPr>
        <p:spPr/>
        <p:txBody>
          <a:bodyPr/>
          <a:lstStyle/>
          <a:p>
            <a:r>
              <a:rPr lang="en-GB" dirty="0"/>
              <a:t>Fundamental Of CFA</a:t>
            </a:r>
          </a:p>
        </p:txBody>
      </p:sp>
      <p:sp>
        <p:nvSpPr>
          <p:cNvPr id="6" name="TextBox 5">
            <a:extLst>
              <a:ext uri="{FF2B5EF4-FFF2-40B4-BE49-F238E27FC236}">
                <a16:creationId xmlns:a16="http://schemas.microsoft.com/office/drawing/2014/main" id="{2CF6AE3A-BB6F-F34F-21DB-72C900C866FF}"/>
              </a:ext>
            </a:extLst>
          </p:cNvPr>
          <p:cNvSpPr txBox="1"/>
          <p:nvPr/>
        </p:nvSpPr>
        <p:spPr>
          <a:xfrm>
            <a:off x="719572" y="1916832"/>
            <a:ext cx="7704856" cy="3539430"/>
          </a:xfrm>
          <a:prstGeom prst="rect">
            <a:avLst/>
          </a:prstGeom>
          <a:noFill/>
        </p:spPr>
        <p:txBody>
          <a:bodyPr wrap="square">
            <a:spAutoFit/>
          </a:bodyPr>
          <a:lstStyle/>
          <a:p>
            <a:r>
              <a:rPr lang="en-GB" sz="2800" b="0" i="0" u="none" strike="noStrike" dirty="0">
                <a:solidFill>
                  <a:srgbClr val="000000"/>
                </a:solidFill>
                <a:effectLst/>
                <a:latin typeface="Source Sans Pro" panose="020B0503030403020204" pitchFamily="34" charset="0"/>
              </a:rPr>
              <a:t>The goal in CFA is to determine how well a proposed CFA model aligns with observed data. CFA will compare the predicted covariance matrix of observed variables </a:t>
            </a:r>
            <a:r>
              <a:rPr lang="el-GR" sz="2800" b="0" i="0" u="none" strike="noStrike" dirty="0">
                <a:solidFill>
                  <a:srgbClr val="000000"/>
                </a:solidFill>
                <a:effectLst/>
                <a:latin typeface="Source Sans Pro" panose="020B0503030403020204" pitchFamily="34" charset="0"/>
              </a:rPr>
              <a:t>Σ </a:t>
            </a:r>
            <a:r>
              <a:rPr lang="en-GB" sz="2800" b="0" i="0" u="none" strike="noStrike" dirty="0">
                <a:solidFill>
                  <a:srgbClr val="000000"/>
                </a:solidFill>
                <a:effectLst/>
                <a:latin typeface="Source Sans Pro" panose="020B0503030403020204" pitchFamily="34" charset="0"/>
              </a:rPr>
              <a:t>with the sample covariance matrix S. A good fit occurs when </a:t>
            </a:r>
            <a:r>
              <a:rPr lang="el-GR" sz="2800" b="0" i="0" u="none" strike="noStrike" dirty="0">
                <a:solidFill>
                  <a:srgbClr val="000000"/>
                </a:solidFill>
                <a:effectLst/>
                <a:latin typeface="Source Sans Pro" panose="020B0503030403020204" pitchFamily="34" charset="0"/>
              </a:rPr>
              <a:t>Σ </a:t>
            </a:r>
            <a:r>
              <a:rPr lang="en-GB" sz="2800" b="0" i="0" u="none" strike="noStrike" dirty="0">
                <a:solidFill>
                  <a:srgbClr val="000000"/>
                </a:solidFill>
                <a:effectLst/>
                <a:latin typeface="Source Sans Pro" panose="020B0503030403020204" pitchFamily="34" charset="0"/>
              </a:rPr>
              <a:t>and S do not differ greatly. A perfect occurs when </a:t>
            </a:r>
            <a:r>
              <a:rPr lang="el-GR" sz="2800" b="0" i="0" u="none" strike="noStrike" dirty="0">
                <a:solidFill>
                  <a:srgbClr val="000000"/>
                </a:solidFill>
                <a:effectLst/>
                <a:latin typeface="Source Sans Pro" panose="020B0503030403020204" pitchFamily="34" charset="0"/>
              </a:rPr>
              <a:t>Σ=</a:t>
            </a:r>
            <a:r>
              <a:rPr lang="en-GB" sz="2800" b="0" i="0" u="none" strike="noStrike" dirty="0">
                <a:solidFill>
                  <a:srgbClr val="000000"/>
                </a:solidFill>
                <a:effectLst/>
                <a:latin typeface="Source Sans Pro" panose="020B0503030403020204" pitchFamily="34" charset="0"/>
              </a:rPr>
              <a:t>S. However, perfect fit never happens in a real-life setting.</a:t>
            </a:r>
            <a:endParaRPr lang="en-GB" sz="2800" dirty="0"/>
          </a:p>
        </p:txBody>
      </p:sp>
    </p:spTree>
    <p:extLst>
      <p:ext uri="{BB962C8B-B14F-4D97-AF65-F5344CB8AC3E}">
        <p14:creationId xmlns:p14="http://schemas.microsoft.com/office/powerpoint/2010/main" val="3220924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A1BB-0FBD-F108-AF9F-4D21AD801007}"/>
              </a:ext>
            </a:extLst>
          </p:cNvPr>
          <p:cNvSpPr>
            <a:spLocks noGrp="1"/>
          </p:cNvSpPr>
          <p:nvPr>
            <p:ph type="ctrTitle"/>
          </p:nvPr>
        </p:nvSpPr>
        <p:spPr/>
        <p:txBody>
          <a:bodyPr/>
          <a:lstStyle/>
          <a:p>
            <a:r>
              <a:rPr lang="en-GB" dirty="0"/>
              <a:t>Illustration</a:t>
            </a:r>
          </a:p>
        </p:txBody>
      </p:sp>
      <p:sp>
        <p:nvSpPr>
          <p:cNvPr id="3" name="Text Placeholder 2">
            <a:extLst>
              <a:ext uri="{FF2B5EF4-FFF2-40B4-BE49-F238E27FC236}">
                <a16:creationId xmlns:a16="http://schemas.microsoft.com/office/drawing/2014/main" id="{AB18679A-45C9-844B-7271-5D6D473E4DB2}"/>
              </a:ext>
            </a:extLst>
          </p:cNvPr>
          <p:cNvSpPr>
            <a:spLocks noGrp="1"/>
          </p:cNvSpPr>
          <p:nvPr>
            <p:ph type="body" sz="quarter" idx="14"/>
          </p:nvPr>
        </p:nvSpPr>
        <p:spPr/>
        <p:txBody>
          <a:bodyPr>
            <a:normAutofit/>
          </a:bodyPr>
          <a:lstStyle/>
          <a:p>
            <a:pPr algn="l">
              <a:buFont typeface="Arial" panose="020B0604020202020204" pitchFamily="34" charset="0"/>
              <a:buChar char="•"/>
            </a:pPr>
            <a:r>
              <a:rPr lang="en-GB" dirty="0">
                <a:solidFill>
                  <a:srgbClr val="000000"/>
                </a:solidFill>
                <a:latin typeface="Source Sans Pro" panose="020B0503030403020204" pitchFamily="34" charset="0"/>
              </a:rPr>
              <a:t>S</a:t>
            </a:r>
            <a:r>
              <a:rPr lang="en-GB" b="0" i="0" u="none" strike="noStrike" dirty="0">
                <a:solidFill>
                  <a:srgbClr val="000000"/>
                </a:solidFill>
                <a:effectLst/>
                <a:latin typeface="Source Sans Pro" panose="020B0503030403020204" pitchFamily="34" charset="0"/>
              </a:rPr>
              <a:t>ustainable consumption scale (e.g., </a:t>
            </a:r>
            <a:r>
              <a:rPr lang="en-GB" b="0" i="0" u="none" strike="noStrike" dirty="0" err="1">
                <a:solidFill>
                  <a:srgbClr val="000000"/>
                </a:solidFill>
                <a:effectLst/>
                <a:latin typeface="Source Sans Pro" panose="020B0503030403020204" pitchFamily="34" charset="0"/>
              </a:rPr>
              <a:t>Balderjahn</a:t>
            </a:r>
            <a:r>
              <a:rPr lang="en-GB" b="0" i="0" u="none" strike="noStrike" dirty="0">
                <a:solidFill>
                  <a:srgbClr val="000000"/>
                </a:solidFill>
                <a:effectLst/>
                <a:latin typeface="Source Sans Pro" panose="020B0503030403020204" pitchFamily="34" charset="0"/>
              </a:rPr>
              <a:t> et al. (</a:t>
            </a:r>
            <a:r>
              <a:rPr lang="en-GB" b="0" i="0" u="none" strike="noStrike" dirty="0">
                <a:solidFill>
                  <a:srgbClr val="75AADB"/>
                </a:solidFill>
                <a:effectLst/>
                <a:latin typeface="Source Sans Pro" panose="020B0503030403020204" pitchFamily="34" charset="0"/>
                <a:hlinkClick r:id="rId2"/>
              </a:rPr>
              <a:t>2013</a:t>
            </a:r>
            <a:r>
              <a:rPr lang="en-GB" b="0" i="0" u="none" strike="noStrike" dirty="0">
                <a:solidFill>
                  <a:srgbClr val="75AADB"/>
                </a:solidFill>
                <a:effectLst/>
                <a:latin typeface="Source Sans Pro" panose="020B0503030403020204" pitchFamily="34" charset="0"/>
              </a:rPr>
              <a:t>))</a:t>
            </a:r>
            <a:endParaRPr lang="en-GB" b="0" i="0" u="none" strike="noStrike" dirty="0">
              <a:solidFill>
                <a:srgbClr val="000000"/>
              </a:solidFill>
              <a:effectLst/>
              <a:latin typeface="Source Sans Pro" panose="020B0503030403020204" pitchFamily="34" charset="0"/>
            </a:endParaRP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 now buy clothing that is durable (SFC1).</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It is made from recycled materials? (SFC2).</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 will buy clothing that is safe to the environment (SFC3).</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 will not buy new clothing items, if I already have previous dresses in usable state (SFC4).</a:t>
            </a:r>
          </a:p>
          <a:p>
            <a:endParaRPr lang="en-GB" dirty="0"/>
          </a:p>
        </p:txBody>
      </p:sp>
    </p:spTree>
    <p:extLst>
      <p:ext uri="{BB962C8B-B14F-4D97-AF65-F5344CB8AC3E}">
        <p14:creationId xmlns:p14="http://schemas.microsoft.com/office/powerpoint/2010/main" val="3477601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9BDE-CE49-A668-F2CB-6C7C53413631}"/>
              </a:ext>
            </a:extLst>
          </p:cNvPr>
          <p:cNvSpPr>
            <a:spLocks noGrp="1"/>
          </p:cNvSpPr>
          <p:nvPr>
            <p:ph type="ctrTitle"/>
          </p:nvPr>
        </p:nvSpPr>
        <p:spPr/>
        <p:txBody>
          <a:bodyPr/>
          <a:lstStyle/>
          <a:p>
            <a:r>
              <a:rPr lang="en-GB" dirty="0" err="1"/>
              <a:t>lavaan</a:t>
            </a:r>
            <a:r>
              <a:rPr lang="en-GB" dirty="0"/>
              <a:t> code</a:t>
            </a:r>
          </a:p>
        </p:txBody>
      </p:sp>
      <p:sp>
        <p:nvSpPr>
          <p:cNvPr id="7" name="TextBox 6">
            <a:extLst>
              <a:ext uri="{FF2B5EF4-FFF2-40B4-BE49-F238E27FC236}">
                <a16:creationId xmlns:a16="http://schemas.microsoft.com/office/drawing/2014/main" id="{74334F35-F149-FB8C-702C-59E8EA5D227C}"/>
              </a:ext>
            </a:extLst>
          </p:cNvPr>
          <p:cNvSpPr txBox="1"/>
          <p:nvPr/>
        </p:nvSpPr>
        <p:spPr>
          <a:xfrm>
            <a:off x="3131840" y="404664"/>
            <a:ext cx="4572000" cy="5632311"/>
          </a:xfrm>
          <a:prstGeom prst="rect">
            <a:avLst/>
          </a:prstGeom>
          <a:noFill/>
        </p:spPr>
        <p:txBody>
          <a:bodyPr wrap="square">
            <a:spAutoFit/>
          </a:bodyPr>
          <a:lstStyle/>
          <a:p>
            <a:r>
              <a:rPr lang="en-GB" dirty="0"/>
              <a:t>rm(list = ls(all=TRUE)) # make a fresh start</a:t>
            </a:r>
          </a:p>
          <a:p>
            <a:r>
              <a:rPr lang="en-GB" dirty="0"/>
              <a:t>library(haven)</a:t>
            </a:r>
          </a:p>
          <a:p>
            <a:r>
              <a:rPr lang="en-GB" dirty="0"/>
              <a:t>library(</a:t>
            </a:r>
            <a:r>
              <a:rPr lang="en-GB" dirty="0" err="1"/>
              <a:t>lavaan</a:t>
            </a:r>
            <a:r>
              <a:rPr lang="en-GB" dirty="0"/>
              <a:t>)</a:t>
            </a:r>
          </a:p>
          <a:p>
            <a:r>
              <a:rPr lang="en-GB" dirty="0"/>
              <a:t>library(</a:t>
            </a:r>
            <a:r>
              <a:rPr lang="en-GB" dirty="0" err="1"/>
              <a:t>lavaanPlot</a:t>
            </a:r>
            <a:r>
              <a:rPr lang="en-GB" dirty="0"/>
              <a:t>)</a:t>
            </a:r>
          </a:p>
          <a:p>
            <a:r>
              <a:rPr lang="en-GB" dirty="0"/>
              <a:t>library(</a:t>
            </a:r>
            <a:r>
              <a:rPr lang="en-GB" dirty="0" err="1"/>
              <a:t>semTools</a:t>
            </a:r>
            <a:r>
              <a:rPr lang="en-GB" dirty="0"/>
              <a:t>)</a:t>
            </a:r>
          </a:p>
          <a:p>
            <a:endParaRPr lang="en-GB" dirty="0"/>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sfc.sav</a:t>
            </a:r>
            <a:r>
              <a:rPr lang="en-GB" dirty="0"/>
              <a:t>")</a:t>
            </a:r>
          </a:p>
          <a:p>
            <a:endParaRPr lang="en-GB" dirty="0"/>
          </a:p>
          <a:p>
            <a:r>
              <a:rPr lang="en-GB" dirty="0" err="1"/>
              <a:t>sfc_model</a:t>
            </a:r>
            <a:r>
              <a:rPr lang="en-GB" dirty="0"/>
              <a:t> &lt;- ' </a:t>
            </a:r>
          </a:p>
          <a:p>
            <a:endParaRPr lang="en-GB" dirty="0"/>
          </a:p>
          <a:p>
            <a:r>
              <a:rPr lang="en-GB" dirty="0"/>
              <a:t>   SFC =~ SFC1 + SFC2 + SFC3 + SFC4</a:t>
            </a:r>
          </a:p>
          <a:p>
            <a:endParaRPr lang="en-GB" dirty="0"/>
          </a:p>
          <a:p>
            <a:r>
              <a:rPr lang="en-GB" dirty="0"/>
              <a:t> '</a:t>
            </a:r>
          </a:p>
          <a:p>
            <a:r>
              <a:rPr lang="en-GB" dirty="0"/>
              <a:t>fit &lt;- </a:t>
            </a:r>
            <a:r>
              <a:rPr lang="en-GB" dirty="0" err="1"/>
              <a:t>cfa</a:t>
            </a:r>
            <a:r>
              <a:rPr lang="en-GB" dirty="0"/>
              <a:t>(</a:t>
            </a:r>
            <a:r>
              <a:rPr lang="en-GB" dirty="0" err="1"/>
              <a:t>sfc_model</a:t>
            </a:r>
            <a:r>
              <a:rPr lang="en-GB" dirty="0"/>
              <a:t>, data=</a:t>
            </a:r>
            <a:r>
              <a:rPr lang="en-GB" dirty="0" err="1"/>
              <a:t>dat</a:t>
            </a:r>
            <a:r>
              <a:rPr lang="en-GB" dirty="0"/>
              <a:t>)</a:t>
            </a:r>
          </a:p>
          <a:p>
            <a:r>
              <a:rPr lang="en-GB" dirty="0"/>
              <a:t>summary(fit, standardized=TRUE)</a:t>
            </a:r>
          </a:p>
          <a:p>
            <a:r>
              <a:rPr lang="en-GB" dirty="0" err="1"/>
              <a:t>fitMeasures</a:t>
            </a:r>
            <a:r>
              <a:rPr lang="en-GB" dirty="0"/>
              <a:t>(</a:t>
            </a:r>
            <a:r>
              <a:rPr lang="en-GB" dirty="0" err="1"/>
              <a:t>fit,c</a:t>
            </a:r>
            <a:r>
              <a:rPr lang="en-GB" dirty="0"/>
              <a:t>("</a:t>
            </a:r>
            <a:r>
              <a:rPr lang="en-GB" dirty="0" err="1"/>
              <a:t>chisq</a:t>
            </a:r>
            <a:r>
              <a:rPr lang="en-GB" dirty="0"/>
              <a:t>","</a:t>
            </a:r>
            <a:r>
              <a:rPr lang="en-GB" dirty="0" err="1"/>
              <a:t>df</a:t>
            </a:r>
            <a:r>
              <a:rPr lang="en-GB" dirty="0"/>
              <a:t>","</a:t>
            </a:r>
            <a:r>
              <a:rPr lang="en-GB" dirty="0" err="1"/>
              <a:t>rmsea</a:t>
            </a:r>
            <a:r>
              <a:rPr lang="en-GB" dirty="0"/>
              <a:t>","</a:t>
            </a:r>
            <a:r>
              <a:rPr lang="en-GB" dirty="0" err="1"/>
              <a:t>srmr</a:t>
            </a:r>
            <a:r>
              <a:rPr lang="en-GB" dirty="0"/>
              <a:t>","cfi","</a:t>
            </a:r>
            <a:r>
              <a:rPr lang="en-GB" dirty="0" err="1"/>
              <a:t>tli</a:t>
            </a:r>
            <a:r>
              <a:rPr lang="en-GB" dirty="0"/>
              <a:t>"))</a:t>
            </a:r>
          </a:p>
          <a:p>
            <a:endParaRPr lang="en-GB" dirty="0"/>
          </a:p>
        </p:txBody>
      </p:sp>
    </p:spTree>
    <p:extLst>
      <p:ext uri="{BB962C8B-B14F-4D97-AF65-F5344CB8AC3E}">
        <p14:creationId xmlns:p14="http://schemas.microsoft.com/office/powerpoint/2010/main" val="426473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9BDE-CE49-A668-F2CB-6C7C53413631}"/>
              </a:ext>
            </a:extLst>
          </p:cNvPr>
          <p:cNvSpPr>
            <a:spLocks noGrp="1"/>
          </p:cNvSpPr>
          <p:nvPr>
            <p:ph type="ctrTitle"/>
          </p:nvPr>
        </p:nvSpPr>
        <p:spPr/>
        <p:txBody>
          <a:bodyPr/>
          <a:lstStyle/>
          <a:p>
            <a:r>
              <a:rPr lang="en-GB" dirty="0" err="1"/>
              <a:t>lavaan</a:t>
            </a:r>
            <a:r>
              <a:rPr lang="en-GB" dirty="0"/>
              <a:t> code</a:t>
            </a:r>
          </a:p>
        </p:txBody>
      </p:sp>
      <p:sp>
        <p:nvSpPr>
          <p:cNvPr id="5" name="TextBox 4">
            <a:extLst>
              <a:ext uri="{FF2B5EF4-FFF2-40B4-BE49-F238E27FC236}">
                <a16:creationId xmlns:a16="http://schemas.microsoft.com/office/drawing/2014/main" id="{978CCBF4-64E8-BBE0-748E-02951F986172}"/>
              </a:ext>
            </a:extLst>
          </p:cNvPr>
          <p:cNvSpPr txBox="1"/>
          <p:nvPr/>
        </p:nvSpPr>
        <p:spPr>
          <a:xfrm>
            <a:off x="3419872" y="548680"/>
            <a:ext cx="4572000" cy="4524315"/>
          </a:xfrm>
          <a:prstGeom prst="rect">
            <a:avLst/>
          </a:prstGeom>
          <a:noFill/>
        </p:spPr>
        <p:txBody>
          <a:bodyPr wrap="square">
            <a:spAutoFit/>
          </a:bodyPr>
          <a:lstStyle/>
          <a:p>
            <a:endParaRPr lang="en-GB" dirty="0"/>
          </a:p>
          <a:p>
            <a:endParaRPr lang="en-GB" dirty="0"/>
          </a:p>
          <a:p>
            <a:r>
              <a:rPr lang="en-GB" dirty="0"/>
              <a:t># plotting the CFA path model</a:t>
            </a:r>
          </a:p>
          <a:p>
            <a:endParaRPr lang="en-GB" dirty="0"/>
          </a:p>
          <a:p>
            <a:r>
              <a:rPr lang="en-GB" dirty="0"/>
              <a:t>labels = list(SFC = "SFC")</a:t>
            </a:r>
          </a:p>
          <a:p>
            <a:r>
              <a:rPr lang="en-GB" dirty="0"/>
              <a:t>pl &lt;- </a:t>
            </a:r>
            <a:r>
              <a:rPr lang="en-GB" dirty="0" err="1"/>
              <a:t>lavaanPlot</a:t>
            </a:r>
            <a:r>
              <a:rPr lang="en-GB" dirty="0"/>
              <a:t>(model = fit, labels = labels, </a:t>
            </a:r>
          </a:p>
          <a:p>
            <a:r>
              <a:rPr lang="en-GB" dirty="0"/>
              <a:t>                 </a:t>
            </a:r>
            <a:r>
              <a:rPr lang="en-GB" dirty="0" err="1"/>
              <a:t>graph_options</a:t>
            </a:r>
            <a:r>
              <a:rPr lang="en-GB" dirty="0"/>
              <a:t> = list(</a:t>
            </a:r>
            <a:r>
              <a:rPr lang="en-GB" dirty="0" err="1"/>
              <a:t>rankdir</a:t>
            </a:r>
            <a:r>
              <a:rPr lang="en-GB" dirty="0"/>
              <a:t> = "TB"),</a:t>
            </a:r>
          </a:p>
          <a:p>
            <a:r>
              <a:rPr lang="en-GB" dirty="0"/>
              <a:t>                 </a:t>
            </a:r>
            <a:r>
              <a:rPr lang="en-GB" dirty="0" err="1"/>
              <a:t>node_options</a:t>
            </a:r>
            <a:r>
              <a:rPr lang="en-GB" dirty="0"/>
              <a:t> = list(shape = "box", </a:t>
            </a:r>
          </a:p>
          <a:p>
            <a:r>
              <a:rPr lang="en-GB" dirty="0"/>
              <a:t>                 </a:t>
            </a:r>
            <a:r>
              <a:rPr lang="en-GB" dirty="0" err="1"/>
              <a:t>fontname</a:t>
            </a:r>
            <a:r>
              <a:rPr lang="en-GB" dirty="0"/>
              <a:t> = "Helvetica"), </a:t>
            </a:r>
          </a:p>
          <a:p>
            <a:r>
              <a:rPr lang="en-GB" dirty="0"/>
              <a:t>                 </a:t>
            </a:r>
            <a:r>
              <a:rPr lang="en-GB" dirty="0" err="1"/>
              <a:t>edge_options</a:t>
            </a:r>
            <a:r>
              <a:rPr lang="en-GB" dirty="0"/>
              <a:t> = list(</a:t>
            </a:r>
            <a:r>
              <a:rPr lang="en-GB" dirty="0" err="1"/>
              <a:t>color</a:t>
            </a:r>
            <a:r>
              <a:rPr lang="en-GB" dirty="0"/>
              <a:t> = "grey"), </a:t>
            </a:r>
          </a:p>
          <a:p>
            <a:r>
              <a:rPr lang="en-GB" dirty="0"/>
              <a:t>                 </a:t>
            </a:r>
            <a:r>
              <a:rPr lang="en-GB" dirty="0" err="1"/>
              <a:t>coefs</a:t>
            </a:r>
            <a:r>
              <a:rPr lang="en-GB" dirty="0"/>
              <a:t> = TRUE, stand = TRUE)</a:t>
            </a:r>
          </a:p>
          <a:p>
            <a:r>
              <a:rPr lang="en-GB" dirty="0"/>
              <a:t>pl</a:t>
            </a:r>
          </a:p>
          <a:p>
            <a:endParaRPr lang="en-GB" dirty="0"/>
          </a:p>
          <a:p>
            <a:r>
              <a:rPr lang="en-GB" dirty="0"/>
              <a:t># calculate composite reliability</a:t>
            </a:r>
          </a:p>
          <a:p>
            <a:endParaRPr lang="en-GB" dirty="0"/>
          </a:p>
          <a:p>
            <a:r>
              <a:rPr lang="en-GB" dirty="0"/>
              <a:t>reliability(</a:t>
            </a:r>
            <a:r>
              <a:rPr lang="en-GB" dirty="0" err="1"/>
              <a:t>cfa.fit</a:t>
            </a:r>
            <a:r>
              <a:rPr lang="en-GB" dirty="0"/>
              <a:t>)</a:t>
            </a:r>
          </a:p>
        </p:txBody>
      </p:sp>
    </p:spTree>
    <p:extLst>
      <p:ext uri="{BB962C8B-B14F-4D97-AF65-F5344CB8AC3E}">
        <p14:creationId xmlns:p14="http://schemas.microsoft.com/office/powerpoint/2010/main" val="133449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7690-50F9-E643-7B94-9A934E68884D}"/>
              </a:ext>
            </a:extLst>
          </p:cNvPr>
          <p:cNvSpPr>
            <a:spLocks noGrp="1"/>
          </p:cNvSpPr>
          <p:nvPr>
            <p:ph type="ctrTitle"/>
          </p:nvPr>
        </p:nvSpPr>
        <p:spPr/>
        <p:txBody>
          <a:bodyPr/>
          <a:lstStyle/>
          <a:p>
            <a:r>
              <a:rPr lang="en-GB" dirty="0"/>
              <a:t>Confirmatory Factor Analysis (CFA)</a:t>
            </a:r>
          </a:p>
        </p:txBody>
      </p:sp>
      <p:pic>
        <p:nvPicPr>
          <p:cNvPr id="4" name="Picture 3">
            <a:extLst>
              <a:ext uri="{FF2B5EF4-FFF2-40B4-BE49-F238E27FC236}">
                <a16:creationId xmlns:a16="http://schemas.microsoft.com/office/drawing/2014/main" id="{E9384DAE-06B3-1B0D-819A-B4C2B3987ECE}"/>
              </a:ext>
            </a:extLst>
          </p:cNvPr>
          <p:cNvPicPr>
            <a:picLocks noChangeAspect="1"/>
          </p:cNvPicPr>
          <p:nvPr/>
        </p:nvPicPr>
        <p:blipFill>
          <a:blip r:embed="rId3"/>
          <a:stretch>
            <a:fillRect/>
          </a:stretch>
        </p:blipFill>
        <p:spPr>
          <a:xfrm>
            <a:off x="685800" y="1476150"/>
            <a:ext cx="7772400" cy="3905700"/>
          </a:xfrm>
          <a:prstGeom prst="rect">
            <a:avLst/>
          </a:prstGeom>
        </p:spPr>
      </p:pic>
      <p:sp>
        <p:nvSpPr>
          <p:cNvPr id="3" name="TextBox 2">
            <a:extLst>
              <a:ext uri="{FF2B5EF4-FFF2-40B4-BE49-F238E27FC236}">
                <a16:creationId xmlns:a16="http://schemas.microsoft.com/office/drawing/2014/main" id="{9120523F-EE4B-0823-5F16-68B15A778D74}"/>
              </a:ext>
            </a:extLst>
          </p:cNvPr>
          <p:cNvSpPr txBox="1"/>
          <p:nvPr/>
        </p:nvSpPr>
        <p:spPr>
          <a:xfrm>
            <a:off x="395536" y="1700808"/>
            <a:ext cx="2016224" cy="369332"/>
          </a:xfrm>
          <a:prstGeom prst="rect">
            <a:avLst/>
          </a:prstGeom>
          <a:noFill/>
        </p:spPr>
        <p:txBody>
          <a:bodyPr wrap="square" rtlCol="0">
            <a:spAutoFit/>
          </a:bodyPr>
          <a:lstStyle/>
          <a:p>
            <a:r>
              <a:rPr lang="en-GB" dirty="0"/>
              <a:t>Data: </a:t>
            </a:r>
            <a:r>
              <a:rPr lang="en-GB" dirty="0" err="1"/>
              <a:t>sfc.sav</a:t>
            </a:r>
            <a:endParaRPr lang="en-GB" dirty="0"/>
          </a:p>
        </p:txBody>
      </p:sp>
    </p:spTree>
    <p:extLst>
      <p:ext uri="{BB962C8B-B14F-4D97-AF65-F5344CB8AC3E}">
        <p14:creationId xmlns:p14="http://schemas.microsoft.com/office/powerpoint/2010/main" val="73103334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A5B7-5B9D-B8CC-8A29-90BB249AEAC6}"/>
              </a:ext>
            </a:extLst>
          </p:cNvPr>
          <p:cNvSpPr>
            <a:spLocks noGrp="1"/>
          </p:cNvSpPr>
          <p:nvPr>
            <p:ph type="ctrTitle"/>
          </p:nvPr>
        </p:nvSpPr>
        <p:spPr/>
        <p:txBody>
          <a:bodyPr/>
          <a:lstStyle/>
          <a:p>
            <a:r>
              <a:rPr lang="en-GB" dirty="0"/>
              <a:t>Model Fit Guidelines</a:t>
            </a:r>
          </a:p>
        </p:txBody>
      </p:sp>
      <p:pic>
        <p:nvPicPr>
          <p:cNvPr id="3" name="Picture 2">
            <a:extLst>
              <a:ext uri="{FF2B5EF4-FFF2-40B4-BE49-F238E27FC236}">
                <a16:creationId xmlns:a16="http://schemas.microsoft.com/office/drawing/2014/main" id="{F223250F-4F70-63BC-5F76-8459B80A95A1}"/>
              </a:ext>
            </a:extLst>
          </p:cNvPr>
          <p:cNvPicPr>
            <a:picLocks noChangeAspect="1"/>
          </p:cNvPicPr>
          <p:nvPr/>
        </p:nvPicPr>
        <p:blipFill>
          <a:blip r:embed="rId2"/>
          <a:stretch>
            <a:fillRect/>
          </a:stretch>
        </p:blipFill>
        <p:spPr>
          <a:xfrm>
            <a:off x="395536" y="1916832"/>
            <a:ext cx="7772400" cy="4007808"/>
          </a:xfrm>
          <a:prstGeom prst="rect">
            <a:avLst/>
          </a:prstGeom>
        </p:spPr>
      </p:pic>
      <p:sp>
        <p:nvSpPr>
          <p:cNvPr id="4" name="TextBox 3">
            <a:extLst>
              <a:ext uri="{FF2B5EF4-FFF2-40B4-BE49-F238E27FC236}">
                <a16:creationId xmlns:a16="http://schemas.microsoft.com/office/drawing/2014/main" id="{92263CFC-4A10-82E9-142C-D0820EB3E598}"/>
              </a:ext>
            </a:extLst>
          </p:cNvPr>
          <p:cNvSpPr txBox="1"/>
          <p:nvPr/>
        </p:nvSpPr>
        <p:spPr>
          <a:xfrm>
            <a:off x="611560" y="6237312"/>
            <a:ext cx="2117375" cy="369332"/>
          </a:xfrm>
          <a:prstGeom prst="rect">
            <a:avLst/>
          </a:prstGeom>
          <a:noFill/>
        </p:spPr>
        <p:txBody>
          <a:bodyPr wrap="none" rtlCol="0">
            <a:spAutoFit/>
          </a:bodyPr>
          <a:lstStyle/>
          <a:p>
            <a:r>
              <a:rPr lang="en-GB" dirty="0"/>
              <a:t>Hu and </a:t>
            </a:r>
            <a:r>
              <a:rPr lang="en-GB" dirty="0" err="1"/>
              <a:t>Bentler</a:t>
            </a:r>
            <a:r>
              <a:rPr lang="en-GB" dirty="0"/>
              <a:t> 1998</a:t>
            </a:r>
          </a:p>
        </p:txBody>
      </p:sp>
    </p:spTree>
    <p:extLst>
      <p:ext uri="{BB962C8B-B14F-4D97-AF65-F5344CB8AC3E}">
        <p14:creationId xmlns:p14="http://schemas.microsoft.com/office/powerpoint/2010/main" val="1363655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9968-0A67-CF1C-C516-7534792CB8E6}"/>
              </a:ext>
            </a:extLst>
          </p:cNvPr>
          <p:cNvSpPr>
            <a:spLocks noGrp="1"/>
          </p:cNvSpPr>
          <p:nvPr>
            <p:ph type="ctrTitle"/>
          </p:nvPr>
        </p:nvSpPr>
        <p:spPr/>
        <p:txBody>
          <a:bodyPr/>
          <a:lstStyle/>
          <a:p>
            <a:r>
              <a:rPr lang="en-GB" dirty="0"/>
              <a:t>Further Readings</a:t>
            </a:r>
          </a:p>
        </p:txBody>
      </p:sp>
      <p:sp>
        <p:nvSpPr>
          <p:cNvPr id="4" name="TextBox 3">
            <a:extLst>
              <a:ext uri="{FF2B5EF4-FFF2-40B4-BE49-F238E27FC236}">
                <a16:creationId xmlns:a16="http://schemas.microsoft.com/office/drawing/2014/main" id="{646C351B-8F9A-D19A-3F1D-5FD7271A8736}"/>
              </a:ext>
            </a:extLst>
          </p:cNvPr>
          <p:cNvSpPr txBox="1"/>
          <p:nvPr/>
        </p:nvSpPr>
        <p:spPr>
          <a:xfrm>
            <a:off x="827584" y="1728597"/>
            <a:ext cx="4572000" cy="2862322"/>
          </a:xfrm>
          <a:prstGeom prst="rect">
            <a:avLst/>
          </a:prstGeom>
          <a:noFill/>
        </p:spPr>
        <p:txBody>
          <a:bodyPr wrap="square">
            <a:spAutoFit/>
          </a:bodyPr>
          <a:lstStyle/>
          <a:p>
            <a:endParaRPr lang="en-GB" dirty="0"/>
          </a:p>
          <a:p>
            <a:r>
              <a:rPr lang="en-GB" dirty="0"/>
              <a:t>Brown, T. A. (2015). Confirmatory factor analysis for applied research. Guilford publications. This is a defining text on CFA. early chapters covered EFA.</a:t>
            </a:r>
          </a:p>
          <a:p>
            <a:endParaRPr lang="en-GB" dirty="0"/>
          </a:p>
          <a:p>
            <a:r>
              <a:rPr lang="en-GB" dirty="0" err="1"/>
              <a:t>Daryanto</a:t>
            </a:r>
            <a:r>
              <a:rPr lang="en-GB" dirty="0"/>
              <a:t>, A., Song, Z., &amp; </a:t>
            </a:r>
            <a:r>
              <a:rPr lang="en-GB" dirty="0" err="1"/>
              <a:t>Soopramanien</a:t>
            </a:r>
            <a:r>
              <a:rPr lang="en-GB" dirty="0"/>
              <a:t>, D. (2022). The COVID-19 pandemic as an impetus for pro-environmental behaviours: The role of causal attribution. Personality and Individual</a:t>
            </a:r>
          </a:p>
        </p:txBody>
      </p:sp>
    </p:spTree>
    <p:extLst>
      <p:ext uri="{BB962C8B-B14F-4D97-AF65-F5344CB8AC3E}">
        <p14:creationId xmlns:p14="http://schemas.microsoft.com/office/powerpoint/2010/main" val="7865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9957-C858-9441-8325-F8080E7C1918}"/>
              </a:ext>
            </a:extLst>
          </p:cNvPr>
          <p:cNvSpPr>
            <a:spLocks noGrp="1"/>
          </p:cNvSpPr>
          <p:nvPr>
            <p:ph type="ctrTitle"/>
          </p:nvPr>
        </p:nvSpPr>
        <p:spPr>
          <a:xfrm>
            <a:off x="363588" y="188640"/>
            <a:ext cx="6768752" cy="1152128"/>
          </a:xfrm>
        </p:spPr>
        <p:txBody>
          <a:bodyPr>
            <a:normAutofit fontScale="90000"/>
          </a:bodyPr>
          <a:lstStyle/>
          <a:p>
            <a:br>
              <a:rPr lang="en-GB" dirty="0"/>
            </a:br>
            <a:r>
              <a:rPr lang="en-GB" dirty="0"/>
              <a:t>PCA vs Factor Analysis </a:t>
            </a:r>
            <a:br>
              <a:rPr lang="en-GB" dirty="0"/>
            </a:br>
            <a:endParaRPr lang="en-US" dirty="0"/>
          </a:p>
        </p:txBody>
      </p:sp>
      <p:sp>
        <p:nvSpPr>
          <p:cNvPr id="3" name="Text Placeholder 2">
            <a:extLst>
              <a:ext uri="{FF2B5EF4-FFF2-40B4-BE49-F238E27FC236}">
                <a16:creationId xmlns:a16="http://schemas.microsoft.com/office/drawing/2014/main" id="{6EA97C83-4697-3740-B647-95224EE40C79}"/>
              </a:ext>
            </a:extLst>
          </p:cNvPr>
          <p:cNvSpPr>
            <a:spLocks noGrp="1"/>
          </p:cNvSpPr>
          <p:nvPr>
            <p:ph type="body" sz="quarter" idx="14"/>
          </p:nvPr>
        </p:nvSpPr>
        <p:spPr>
          <a:xfrm>
            <a:off x="359408" y="1340768"/>
            <a:ext cx="8425184" cy="3816573"/>
          </a:xfrm>
        </p:spPr>
        <p:txBody>
          <a:bodyPr>
            <a:normAutofit fontScale="92500"/>
          </a:bodyPr>
          <a:lstStyle/>
          <a:p>
            <a:r>
              <a:rPr lang="en-GB" dirty="0"/>
              <a:t>PCA = Principal Component Analysis</a:t>
            </a:r>
          </a:p>
          <a:p>
            <a:pPr lvl="1"/>
            <a:r>
              <a:rPr lang="en-GB" dirty="0"/>
              <a:t>PCA is listed under factor analysis options in SPSS, but theoretically it is not considered as a factor analysis technique. </a:t>
            </a:r>
          </a:p>
          <a:p>
            <a:pPr lvl="1"/>
            <a:r>
              <a:rPr lang="en-GB" dirty="0"/>
              <a:t>PCA is data reduction technique where it seeks for minimum number of factors that account for the maximum amount of variance. </a:t>
            </a:r>
          </a:p>
          <a:p>
            <a:pPr lvl="1"/>
            <a:r>
              <a:rPr lang="en-GB" dirty="0"/>
              <a:t>A principal component is just a linear weighted combination of several variables. That is, in PCA, the scores on the items are not caused by a latent construct – the scores create the principal component.</a:t>
            </a:r>
          </a:p>
          <a:p>
            <a:r>
              <a:rPr lang="en-GB" dirty="0"/>
              <a:t>EFA = Exploratory Factor Analysis</a:t>
            </a:r>
          </a:p>
          <a:p>
            <a:pPr lvl="1"/>
            <a:r>
              <a:rPr lang="en-GB" dirty="0"/>
              <a:t>EFA seeks to find latent factors that underlie pattern of correlation among observed variables in the data. </a:t>
            </a:r>
          </a:p>
          <a:p>
            <a:pPr lvl="1"/>
            <a:r>
              <a:rPr lang="en-GB" dirty="0"/>
              <a:t>A latent construct or a common factor influences observed variables </a:t>
            </a:r>
          </a:p>
          <a:p>
            <a:pPr lvl="1"/>
            <a:endParaRPr lang="en-GB" dirty="0"/>
          </a:p>
        </p:txBody>
      </p:sp>
    </p:spTree>
    <p:extLst>
      <p:ext uri="{BB962C8B-B14F-4D97-AF65-F5344CB8AC3E}">
        <p14:creationId xmlns:p14="http://schemas.microsoft.com/office/powerpoint/2010/main" val="18973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B184-F140-C548-B4CE-8A22C2D1E574}"/>
              </a:ext>
            </a:extLst>
          </p:cNvPr>
          <p:cNvSpPr>
            <a:spLocks noGrp="1"/>
          </p:cNvSpPr>
          <p:nvPr>
            <p:ph type="ctrTitle"/>
          </p:nvPr>
        </p:nvSpPr>
        <p:spPr>
          <a:xfrm>
            <a:off x="1633754" y="258704"/>
            <a:ext cx="6768752" cy="1152128"/>
          </a:xfrm>
        </p:spPr>
        <p:txBody>
          <a:bodyPr/>
          <a:lstStyle/>
          <a:p>
            <a:r>
              <a:rPr lang="en-US" dirty="0"/>
              <a:t>EFA – conceptual structure</a:t>
            </a:r>
          </a:p>
        </p:txBody>
      </p:sp>
      <p:grpSp>
        <p:nvGrpSpPr>
          <p:cNvPr id="17" name="Group 16">
            <a:extLst>
              <a:ext uri="{FF2B5EF4-FFF2-40B4-BE49-F238E27FC236}">
                <a16:creationId xmlns:a16="http://schemas.microsoft.com/office/drawing/2014/main" id="{B0B4EB5B-7728-6AEF-1861-7C705D5DF125}"/>
              </a:ext>
            </a:extLst>
          </p:cNvPr>
          <p:cNvGrpSpPr/>
          <p:nvPr/>
        </p:nvGrpSpPr>
        <p:grpSpPr>
          <a:xfrm>
            <a:off x="1525475" y="1417581"/>
            <a:ext cx="6509950" cy="3729765"/>
            <a:chOff x="1525475" y="1417581"/>
            <a:chExt cx="6509950" cy="3729765"/>
          </a:xfrm>
        </p:grpSpPr>
        <p:grpSp>
          <p:nvGrpSpPr>
            <p:cNvPr id="52" name="Group 51">
              <a:extLst>
                <a:ext uri="{FF2B5EF4-FFF2-40B4-BE49-F238E27FC236}">
                  <a16:creationId xmlns:a16="http://schemas.microsoft.com/office/drawing/2014/main" id="{5273BBD7-D891-E815-DEAB-934DCCACCBA4}"/>
                </a:ext>
              </a:extLst>
            </p:cNvPr>
            <p:cNvGrpSpPr/>
            <p:nvPr/>
          </p:nvGrpSpPr>
          <p:grpSpPr>
            <a:xfrm>
              <a:off x="1525475" y="1417581"/>
              <a:ext cx="6142869" cy="3729765"/>
              <a:chOff x="1525475" y="1417581"/>
              <a:chExt cx="6142869" cy="3729765"/>
            </a:xfrm>
          </p:grpSpPr>
          <p:grpSp>
            <p:nvGrpSpPr>
              <p:cNvPr id="23" name="Group 22">
                <a:extLst>
                  <a:ext uri="{FF2B5EF4-FFF2-40B4-BE49-F238E27FC236}">
                    <a16:creationId xmlns:a16="http://schemas.microsoft.com/office/drawing/2014/main" id="{EA693230-D885-F29E-AE07-C88F09AA8B40}"/>
                  </a:ext>
                </a:extLst>
              </p:cNvPr>
              <p:cNvGrpSpPr/>
              <p:nvPr/>
            </p:nvGrpSpPr>
            <p:grpSpPr>
              <a:xfrm>
                <a:off x="2843808" y="1417581"/>
                <a:ext cx="4824536" cy="3710356"/>
                <a:chOff x="1259632" y="1662860"/>
                <a:chExt cx="4824536" cy="3710356"/>
              </a:xfrm>
            </p:grpSpPr>
            <p:grpSp>
              <p:nvGrpSpPr>
                <p:cNvPr id="21" name="Group 20">
                  <a:extLst>
                    <a:ext uri="{FF2B5EF4-FFF2-40B4-BE49-F238E27FC236}">
                      <a16:creationId xmlns:a16="http://schemas.microsoft.com/office/drawing/2014/main" id="{5F78B39F-939F-68F9-464F-815894FA9A3B}"/>
                    </a:ext>
                  </a:extLst>
                </p:cNvPr>
                <p:cNvGrpSpPr/>
                <p:nvPr/>
              </p:nvGrpSpPr>
              <p:grpSpPr>
                <a:xfrm>
                  <a:off x="1259632" y="1844824"/>
                  <a:ext cx="4824536" cy="3528392"/>
                  <a:chOff x="1259632" y="1844824"/>
                  <a:chExt cx="4824536" cy="3528392"/>
                </a:xfrm>
              </p:grpSpPr>
              <p:sp>
                <p:nvSpPr>
                  <p:cNvPr id="3" name="Oval 2">
                    <a:extLst>
                      <a:ext uri="{FF2B5EF4-FFF2-40B4-BE49-F238E27FC236}">
                        <a16:creationId xmlns:a16="http://schemas.microsoft.com/office/drawing/2014/main" id="{A5848E7E-4996-174F-B8EE-01DC58196510}"/>
                      </a:ext>
                    </a:extLst>
                  </p:cNvPr>
                  <p:cNvSpPr/>
                  <p:nvPr/>
                </p:nvSpPr>
                <p:spPr>
                  <a:xfrm>
                    <a:off x="4572000" y="2062792"/>
                    <a:ext cx="1512168" cy="1008112"/>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F</a:t>
                    </a:r>
                    <a:r>
                      <a:rPr lang="en-US" baseline="-25000" dirty="0">
                        <a:solidFill>
                          <a:schemeClr val="tx1"/>
                        </a:solidFill>
                      </a:rPr>
                      <a:t>1</a:t>
                    </a:r>
                  </a:p>
                </p:txBody>
              </p:sp>
              <p:sp>
                <p:nvSpPr>
                  <p:cNvPr id="5" name="Oval 4">
                    <a:extLst>
                      <a:ext uri="{FF2B5EF4-FFF2-40B4-BE49-F238E27FC236}">
                        <a16:creationId xmlns:a16="http://schemas.microsoft.com/office/drawing/2014/main" id="{8510B14E-00FC-5D45-8EFD-763408B3BF5A}"/>
                      </a:ext>
                    </a:extLst>
                  </p:cNvPr>
                  <p:cNvSpPr/>
                  <p:nvPr/>
                </p:nvSpPr>
                <p:spPr>
                  <a:xfrm>
                    <a:off x="4572000" y="3629630"/>
                    <a:ext cx="1512168" cy="1008112"/>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F</a:t>
                    </a:r>
                    <a:r>
                      <a:rPr lang="en-US" baseline="-25000" dirty="0">
                        <a:solidFill>
                          <a:schemeClr val="tx1"/>
                        </a:solidFill>
                      </a:rPr>
                      <a:t>2</a:t>
                    </a:r>
                  </a:p>
                </p:txBody>
              </p:sp>
              <p:sp>
                <p:nvSpPr>
                  <p:cNvPr id="6" name="Rectangle 5">
                    <a:extLst>
                      <a:ext uri="{FF2B5EF4-FFF2-40B4-BE49-F238E27FC236}">
                        <a16:creationId xmlns:a16="http://schemas.microsoft.com/office/drawing/2014/main" id="{A222E0A3-5BDD-4849-A208-E24A3CD95E87}"/>
                      </a:ext>
                    </a:extLst>
                  </p:cNvPr>
                  <p:cNvSpPr/>
                  <p:nvPr/>
                </p:nvSpPr>
                <p:spPr>
                  <a:xfrm>
                    <a:off x="1259632" y="1844824"/>
                    <a:ext cx="792088" cy="504056"/>
                  </a:xfrm>
                  <a:prstGeom prst="rect">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p>
                </p:txBody>
              </p:sp>
              <p:sp>
                <p:nvSpPr>
                  <p:cNvPr id="7" name="Rectangle 6">
                    <a:extLst>
                      <a:ext uri="{FF2B5EF4-FFF2-40B4-BE49-F238E27FC236}">
                        <a16:creationId xmlns:a16="http://schemas.microsoft.com/office/drawing/2014/main" id="{4538A348-A74C-0341-ACD5-429379F92A82}"/>
                      </a:ext>
                    </a:extLst>
                  </p:cNvPr>
                  <p:cNvSpPr/>
                  <p:nvPr/>
                </p:nvSpPr>
                <p:spPr>
                  <a:xfrm>
                    <a:off x="1262275" y="2566848"/>
                    <a:ext cx="792088" cy="504056"/>
                  </a:xfrm>
                  <a:prstGeom prst="rect">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p>
                </p:txBody>
              </p:sp>
              <p:sp>
                <p:nvSpPr>
                  <p:cNvPr id="8" name="Rectangle 7">
                    <a:extLst>
                      <a:ext uri="{FF2B5EF4-FFF2-40B4-BE49-F238E27FC236}">
                        <a16:creationId xmlns:a16="http://schemas.microsoft.com/office/drawing/2014/main" id="{E47D873E-6B69-4746-B06A-D0F921DACF50}"/>
                      </a:ext>
                    </a:extLst>
                  </p:cNvPr>
                  <p:cNvSpPr/>
                  <p:nvPr/>
                </p:nvSpPr>
                <p:spPr>
                  <a:xfrm>
                    <a:off x="1259632" y="3290816"/>
                    <a:ext cx="792088" cy="504056"/>
                  </a:xfrm>
                  <a:prstGeom prst="rect">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p>
                </p:txBody>
              </p:sp>
              <p:sp>
                <p:nvSpPr>
                  <p:cNvPr id="9" name="Rectangle 8">
                    <a:extLst>
                      <a:ext uri="{FF2B5EF4-FFF2-40B4-BE49-F238E27FC236}">
                        <a16:creationId xmlns:a16="http://schemas.microsoft.com/office/drawing/2014/main" id="{E2D9097C-577C-3A4E-979F-5806E566A838}"/>
                      </a:ext>
                    </a:extLst>
                  </p:cNvPr>
                  <p:cNvSpPr/>
                  <p:nvPr/>
                </p:nvSpPr>
                <p:spPr>
                  <a:xfrm>
                    <a:off x="1259632" y="4869160"/>
                    <a:ext cx="792088" cy="504056"/>
                  </a:xfrm>
                  <a:prstGeom prst="rect">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5</a:t>
                    </a:r>
                  </a:p>
                </p:txBody>
              </p:sp>
              <p:cxnSp>
                <p:nvCxnSpPr>
                  <p:cNvPr id="12" name="Straight Arrow Connector 11">
                    <a:extLst>
                      <a:ext uri="{FF2B5EF4-FFF2-40B4-BE49-F238E27FC236}">
                        <a16:creationId xmlns:a16="http://schemas.microsoft.com/office/drawing/2014/main" id="{DF1E0F40-24AD-7B46-85DC-5BC75CCE353E}"/>
                      </a:ext>
                    </a:extLst>
                  </p:cNvPr>
                  <p:cNvCxnSpPr>
                    <a:cxnSpLocks/>
                    <a:stCxn id="6" idx="3"/>
                    <a:endCxn id="3" idx="2"/>
                  </p:cNvCxnSpPr>
                  <p:nvPr/>
                </p:nvCxnSpPr>
                <p:spPr>
                  <a:xfrm>
                    <a:off x="2051720" y="2096852"/>
                    <a:ext cx="2520280" cy="469996"/>
                  </a:xfrm>
                  <a:prstGeom prst="straightConnector1">
                    <a:avLst/>
                  </a:prstGeom>
                  <a:noFill/>
                  <a:ln w="31750">
                    <a:solidFill>
                      <a:schemeClr val="tx1">
                        <a:lumMod val="50000"/>
                        <a:lumOff val="50000"/>
                      </a:schemeClr>
                    </a:solidFill>
                    <a:headEnd type="triangle"/>
                    <a:tailEnd type="none"/>
                  </a:ln>
                </p:spPr>
                <p:style>
                  <a:lnRef idx="2">
                    <a:schemeClr val="accent3">
                      <a:shade val="50000"/>
                    </a:schemeClr>
                  </a:lnRef>
                  <a:fillRef idx="1">
                    <a:schemeClr val="accent3"/>
                  </a:fillRef>
                  <a:effectRef idx="0">
                    <a:schemeClr val="accent3"/>
                  </a:effectRef>
                  <a:fontRef idx="minor">
                    <a:schemeClr val="lt1"/>
                  </a:fontRef>
                </p:style>
              </p:cxnSp>
              <p:cxnSp>
                <p:nvCxnSpPr>
                  <p:cNvPr id="13" name="Straight Arrow Connector 12">
                    <a:extLst>
                      <a:ext uri="{FF2B5EF4-FFF2-40B4-BE49-F238E27FC236}">
                        <a16:creationId xmlns:a16="http://schemas.microsoft.com/office/drawing/2014/main" id="{0A289A7B-D953-524C-B0A1-D275A70906BF}"/>
                      </a:ext>
                    </a:extLst>
                  </p:cNvPr>
                  <p:cNvCxnSpPr>
                    <a:cxnSpLocks/>
                    <a:endCxn id="3" idx="2"/>
                  </p:cNvCxnSpPr>
                  <p:nvPr/>
                </p:nvCxnSpPr>
                <p:spPr>
                  <a:xfrm flipV="1">
                    <a:off x="2051720" y="2566848"/>
                    <a:ext cx="2520280" cy="312838"/>
                  </a:xfrm>
                  <a:prstGeom prst="straightConnector1">
                    <a:avLst/>
                  </a:prstGeom>
                  <a:noFill/>
                  <a:ln w="31750">
                    <a:solidFill>
                      <a:schemeClr val="tx1">
                        <a:lumMod val="50000"/>
                        <a:lumOff val="50000"/>
                      </a:schemeClr>
                    </a:solidFill>
                    <a:headEnd type="triangle"/>
                    <a:tailEnd type="none"/>
                  </a:ln>
                </p:spPr>
                <p:style>
                  <a:lnRef idx="2">
                    <a:schemeClr val="accent3">
                      <a:shade val="50000"/>
                    </a:schemeClr>
                  </a:lnRef>
                  <a:fillRef idx="1">
                    <a:schemeClr val="accent3"/>
                  </a:fillRef>
                  <a:effectRef idx="0">
                    <a:schemeClr val="accent3"/>
                  </a:effectRef>
                  <a:fontRef idx="minor">
                    <a:schemeClr val="lt1"/>
                  </a:fontRef>
                </p:style>
              </p:cxnSp>
              <p:cxnSp>
                <p:nvCxnSpPr>
                  <p:cNvPr id="15" name="Straight Arrow Connector 14">
                    <a:extLst>
                      <a:ext uri="{FF2B5EF4-FFF2-40B4-BE49-F238E27FC236}">
                        <a16:creationId xmlns:a16="http://schemas.microsoft.com/office/drawing/2014/main" id="{4F617FBB-2A9D-0F42-9074-472BFBC829FC}"/>
                      </a:ext>
                    </a:extLst>
                  </p:cNvPr>
                  <p:cNvCxnSpPr>
                    <a:cxnSpLocks/>
                    <a:endCxn id="5" idx="2"/>
                  </p:cNvCxnSpPr>
                  <p:nvPr/>
                </p:nvCxnSpPr>
                <p:spPr>
                  <a:xfrm>
                    <a:off x="2061988" y="3590046"/>
                    <a:ext cx="2510012" cy="543640"/>
                  </a:xfrm>
                  <a:prstGeom prst="straightConnector1">
                    <a:avLst/>
                  </a:prstGeom>
                  <a:noFill/>
                  <a:ln w="31750">
                    <a:solidFill>
                      <a:schemeClr val="tx1">
                        <a:lumMod val="50000"/>
                        <a:lumOff val="50000"/>
                      </a:schemeClr>
                    </a:solidFill>
                    <a:headEnd type="triangle"/>
                    <a:tailEnd type="none"/>
                  </a:ln>
                </p:spPr>
                <p:style>
                  <a:lnRef idx="2">
                    <a:schemeClr val="accent3">
                      <a:shade val="50000"/>
                    </a:schemeClr>
                  </a:lnRef>
                  <a:fillRef idx="1">
                    <a:schemeClr val="accent3"/>
                  </a:fillRef>
                  <a:effectRef idx="0">
                    <a:schemeClr val="accent3"/>
                  </a:effectRef>
                  <a:fontRef idx="minor">
                    <a:schemeClr val="lt1"/>
                  </a:fontRef>
                </p:style>
              </p:cxnSp>
              <p:cxnSp>
                <p:nvCxnSpPr>
                  <p:cNvPr id="19" name="Straight Arrow Connector 18">
                    <a:extLst>
                      <a:ext uri="{FF2B5EF4-FFF2-40B4-BE49-F238E27FC236}">
                        <a16:creationId xmlns:a16="http://schemas.microsoft.com/office/drawing/2014/main" id="{095AF362-BE1D-9A41-86EF-3E5E4944B629}"/>
                      </a:ext>
                    </a:extLst>
                  </p:cNvPr>
                  <p:cNvCxnSpPr>
                    <a:cxnSpLocks/>
                    <a:endCxn id="5" idx="2"/>
                  </p:cNvCxnSpPr>
                  <p:nvPr/>
                </p:nvCxnSpPr>
                <p:spPr>
                  <a:xfrm flipV="1">
                    <a:off x="2031558" y="4133686"/>
                    <a:ext cx="2540442" cy="967711"/>
                  </a:xfrm>
                  <a:prstGeom prst="straightConnector1">
                    <a:avLst/>
                  </a:prstGeom>
                  <a:noFill/>
                  <a:ln w="31750">
                    <a:solidFill>
                      <a:schemeClr val="tx1">
                        <a:lumMod val="50000"/>
                        <a:lumOff val="50000"/>
                      </a:schemeClr>
                    </a:solidFill>
                    <a:headEnd type="triangle"/>
                    <a:tailEnd type="none"/>
                  </a:ln>
                </p:spPr>
                <p:style>
                  <a:lnRef idx="2">
                    <a:schemeClr val="accent3">
                      <a:shade val="50000"/>
                    </a:schemeClr>
                  </a:lnRef>
                  <a:fillRef idx="1">
                    <a:schemeClr val="accent3"/>
                  </a:fillRef>
                  <a:effectRef idx="0">
                    <a:schemeClr val="accent3"/>
                  </a:effectRef>
                  <a:fontRef idx="minor">
                    <a:schemeClr val="lt1"/>
                  </a:fontRef>
                </p:style>
              </p:cxnSp>
            </p:grpSp>
            <p:sp>
              <p:nvSpPr>
                <p:cNvPr id="11" name="TextBox 10">
                  <a:extLst>
                    <a:ext uri="{FF2B5EF4-FFF2-40B4-BE49-F238E27FC236}">
                      <a16:creationId xmlns:a16="http://schemas.microsoft.com/office/drawing/2014/main" id="{A0EC2ECE-96EC-894B-D643-0EB227C25336}"/>
                    </a:ext>
                  </a:extLst>
                </p:cNvPr>
                <p:cNvSpPr txBox="1"/>
                <p:nvPr/>
              </p:nvSpPr>
              <p:spPr>
                <a:xfrm>
                  <a:off x="2355358" y="1662860"/>
                  <a:ext cx="626143" cy="400110"/>
                </a:xfrm>
                <a:prstGeom prst="rect">
                  <a:avLst/>
                </a:prstGeom>
                <a:noFill/>
              </p:spPr>
              <p:txBody>
                <a:bodyPr wrap="square">
                  <a:spAutoFit/>
                </a:bodyPr>
                <a:lstStyle/>
                <a:p>
                  <a:pPr algn="ctr"/>
                  <a:r>
                    <a:rPr lang="en-US" sz="2000" dirty="0"/>
                    <a:t>b</a:t>
                  </a:r>
                  <a:r>
                    <a:rPr lang="en-US" sz="2000" baseline="-25000" dirty="0"/>
                    <a:t>1</a:t>
                  </a:r>
                </a:p>
              </p:txBody>
            </p:sp>
            <p:sp>
              <p:nvSpPr>
                <p:cNvPr id="14" name="TextBox 13">
                  <a:extLst>
                    <a:ext uri="{FF2B5EF4-FFF2-40B4-BE49-F238E27FC236}">
                      <a16:creationId xmlns:a16="http://schemas.microsoft.com/office/drawing/2014/main" id="{8C03983C-CA8D-8F22-7251-E03F878320EB}"/>
                    </a:ext>
                  </a:extLst>
                </p:cNvPr>
                <p:cNvSpPr txBox="1"/>
                <p:nvPr/>
              </p:nvSpPr>
              <p:spPr>
                <a:xfrm>
                  <a:off x="2355357" y="2311050"/>
                  <a:ext cx="626143" cy="400110"/>
                </a:xfrm>
                <a:prstGeom prst="rect">
                  <a:avLst/>
                </a:prstGeom>
                <a:noFill/>
              </p:spPr>
              <p:txBody>
                <a:bodyPr wrap="square">
                  <a:spAutoFit/>
                </a:bodyPr>
                <a:lstStyle>
                  <a:defPPr>
                    <a:defRPr lang="en-US"/>
                  </a:defPPr>
                  <a:lvl1pPr algn="ctr">
                    <a:defRPr sz="2000"/>
                  </a:lvl1pPr>
                </a:lstStyle>
                <a:p>
                  <a:r>
                    <a:rPr lang="en-US" dirty="0"/>
                    <a:t>b</a:t>
                  </a:r>
                  <a:r>
                    <a:rPr lang="en-US" baseline="-25000" dirty="0"/>
                    <a:t>2</a:t>
                  </a:r>
                </a:p>
              </p:txBody>
            </p:sp>
            <p:sp>
              <p:nvSpPr>
                <p:cNvPr id="18" name="TextBox 17">
                  <a:extLst>
                    <a:ext uri="{FF2B5EF4-FFF2-40B4-BE49-F238E27FC236}">
                      <a16:creationId xmlns:a16="http://schemas.microsoft.com/office/drawing/2014/main" id="{84BFC543-3175-0100-17C1-BB2154C77B7E}"/>
                    </a:ext>
                  </a:extLst>
                </p:cNvPr>
                <p:cNvSpPr txBox="1"/>
                <p:nvPr/>
              </p:nvSpPr>
              <p:spPr>
                <a:xfrm>
                  <a:off x="2372646" y="3255575"/>
                  <a:ext cx="626143" cy="400110"/>
                </a:xfrm>
                <a:prstGeom prst="rect">
                  <a:avLst/>
                </a:prstGeom>
                <a:noFill/>
              </p:spPr>
              <p:txBody>
                <a:bodyPr wrap="square">
                  <a:spAutoFit/>
                </a:bodyPr>
                <a:lstStyle>
                  <a:defPPr>
                    <a:defRPr lang="en-US"/>
                  </a:defPPr>
                  <a:lvl1pPr algn="ctr">
                    <a:defRPr sz="2000"/>
                  </a:lvl1pPr>
                </a:lstStyle>
                <a:p>
                  <a:r>
                    <a:rPr lang="en-US" dirty="0"/>
                    <a:t>b</a:t>
                  </a:r>
                  <a:r>
                    <a:rPr lang="en-US" baseline="-25000" dirty="0"/>
                    <a:t>3</a:t>
                  </a:r>
                </a:p>
              </p:txBody>
            </p:sp>
            <p:sp>
              <p:nvSpPr>
                <p:cNvPr id="22" name="TextBox 21">
                  <a:extLst>
                    <a:ext uri="{FF2B5EF4-FFF2-40B4-BE49-F238E27FC236}">
                      <a16:creationId xmlns:a16="http://schemas.microsoft.com/office/drawing/2014/main" id="{D1660115-4244-A6E6-E5C7-BB020E8C3774}"/>
                    </a:ext>
                  </a:extLst>
                </p:cNvPr>
                <p:cNvSpPr txBox="1"/>
                <p:nvPr/>
              </p:nvSpPr>
              <p:spPr>
                <a:xfrm>
                  <a:off x="2355357" y="4437094"/>
                  <a:ext cx="626143" cy="400110"/>
                </a:xfrm>
                <a:prstGeom prst="rect">
                  <a:avLst/>
                </a:prstGeom>
                <a:noFill/>
              </p:spPr>
              <p:txBody>
                <a:bodyPr wrap="square">
                  <a:spAutoFit/>
                </a:bodyPr>
                <a:lstStyle/>
                <a:p>
                  <a:pPr algn="ctr"/>
                  <a:r>
                    <a:rPr lang="en-US" sz="2000" dirty="0"/>
                    <a:t>b</a:t>
                  </a:r>
                  <a:r>
                    <a:rPr lang="en-US" sz="2000" baseline="-25000" dirty="0"/>
                    <a:t>5</a:t>
                  </a:r>
                </a:p>
              </p:txBody>
            </p:sp>
          </p:grpSp>
          <p:sp>
            <p:nvSpPr>
              <p:cNvPr id="4" name="Rectangle 3">
                <a:extLst>
                  <a:ext uri="{FF2B5EF4-FFF2-40B4-BE49-F238E27FC236}">
                    <a16:creationId xmlns:a16="http://schemas.microsoft.com/office/drawing/2014/main" id="{A1581C0F-50F9-103C-DD54-1F6319044946}"/>
                  </a:ext>
                </a:extLst>
              </p:cNvPr>
              <p:cNvSpPr/>
              <p:nvPr/>
            </p:nvSpPr>
            <p:spPr>
              <a:xfrm>
                <a:off x="2854076" y="3762890"/>
                <a:ext cx="792088" cy="504056"/>
              </a:xfrm>
              <a:prstGeom prst="rect">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p>
            </p:txBody>
          </p:sp>
          <p:cxnSp>
            <p:nvCxnSpPr>
              <p:cNvPr id="10" name="Straight Arrow Connector 9">
                <a:extLst>
                  <a:ext uri="{FF2B5EF4-FFF2-40B4-BE49-F238E27FC236}">
                    <a16:creationId xmlns:a16="http://schemas.microsoft.com/office/drawing/2014/main" id="{1EB56B81-A657-2FCB-F1F2-C3EE4CE4EBCB}"/>
                  </a:ext>
                </a:extLst>
              </p:cNvPr>
              <p:cNvCxnSpPr>
                <a:cxnSpLocks/>
                <a:stCxn id="4" idx="3"/>
                <a:endCxn id="5" idx="2"/>
              </p:cNvCxnSpPr>
              <p:nvPr/>
            </p:nvCxnSpPr>
            <p:spPr>
              <a:xfrm flipV="1">
                <a:off x="3646164" y="3888407"/>
                <a:ext cx="2510012" cy="126511"/>
              </a:xfrm>
              <a:prstGeom prst="straightConnector1">
                <a:avLst/>
              </a:prstGeom>
              <a:noFill/>
              <a:ln w="31750">
                <a:solidFill>
                  <a:schemeClr val="tx1">
                    <a:lumMod val="50000"/>
                    <a:lumOff val="50000"/>
                  </a:schemeClr>
                </a:solidFill>
                <a:headEnd type="triangle"/>
                <a:tailEnd type="none"/>
              </a:ln>
            </p:spPr>
            <p:style>
              <a:lnRef idx="2">
                <a:schemeClr val="accent3">
                  <a:shade val="50000"/>
                </a:schemeClr>
              </a:lnRef>
              <a:fillRef idx="1">
                <a:schemeClr val="accent3"/>
              </a:fillRef>
              <a:effectRef idx="0">
                <a:schemeClr val="accent3"/>
              </a:effectRef>
              <a:fontRef idx="minor">
                <a:schemeClr val="lt1"/>
              </a:fontRef>
            </p:style>
          </p:cxnSp>
          <p:sp>
            <p:nvSpPr>
              <p:cNvPr id="26" name="TextBox 25">
                <a:extLst>
                  <a:ext uri="{FF2B5EF4-FFF2-40B4-BE49-F238E27FC236}">
                    <a16:creationId xmlns:a16="http://schemas.microsoft.com/office/drawing/2014/main" id="{024D26F5-D4C8-0C16-7C51-5CCCE3C27941}"/>
                  </a:ext>
                </a:extLst>
              </p:cNvPr>
              <p:cNvSpPr txBox="1"/>
              <p:nvPr/>
            </p:nvSpPr>
            <p:spPr>
              <a:xfrm>
                <a:off x="3956822" y="3584999"/>
                <a:ext cx="626143" cy="400110"/>
              </a:xfrm>
              <a:prstGeom prst="rect">
                <a:avLst/>
              </a:prstGeom>
              <a:noFill/>
            </p:spPr>
            <p:txBody>
              <a:bodyPr wrap="square">
                <a:spAutoFit/>
              </a:bodyPr>
              <a:lstStyle>
                <a:defPPr>
                  <a:defRPr lang="en-US"/>
                </a:defPPr>
                <a:lvl1pPr algn="ctr">
                  <a:defRPr sz="2000"/>
                </a:lvl1pPr>
              </a:lstStyle>
              <a:p>
                <a:r>
                  <a:rPr lang="en-US" dirty="0"/>
                  <a:t>b</a:t>
                </a:r>
                <a:r>
                  <a:rPr lang="en-US" baseline="-25000" dirty="0"/>
                  <a:t>4</a:t>
                </a:r>
              </a:p>
            </p:txBody>
          </p:sp>
          <p:grpSp>
            <p:nvGrpSpPr>
              <p:cNvPr id="38" name="Group 37">
                <a:extLst>
                  <a:ext uri="{FF2B5EF4-FFF2-40B4-BE49-F238E27FC236}">
                    <a16:creationId xmlns:a16="http://schemas.microsoft.com/office/drawing/2014/main" id="{A6676302-F9C5-0CBC-C59B-C082B4F67D99}"/>
                  </a:ext>
                </a:extLst>
              </p:cNvPr>
              <p:cNvGrpSpPr/>
              <p:nvPr/>
            </p:nvGrpSpPr>
            <p:grpSpPr>
              <a:xfrm>
                <a:off x="1525475" y="1617636"/>
                <a:ext cx="1318333" cy="469996"/>
                <a:chOff x="1525475" y="1617636"/>
                <a:chExt cx="1318333" cy="469996"/>
              </a:xfrm>
            </p:grpSpPr>
            <p:sp>
              <p:nvSpPr>
                <p:cNvPr id="29" name="Oval 28">
                  <a:extLst>
                    <a:ext uri="{FF2B5EF4-FFF2-40B4-BE49-F238E27FC236}">
                      <a16:creationId xmlns:a16="http://schemas.microsoft.com/office/drawing/2014/main" id="{DD6DCE09-B518-D817-C9E1-9EF2448202BC}"/>
                    </a:ext>
                  </a:extLst>
                </p:cNvPr>
                <p:cNvSpPr/>
                <p:nvPr/>
              </p:nvSpPr>
              <p:spPr>
                <a:xfrm>
                  <a:off x="1525475" y="1617636"/>
                  <a:ext cx="648072" cy="469996"/>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e1</a:t>
                  </a:r>
                </a:p>
              </p:txBody>
            </p:sp>
            <p:cxnSp>
              <p:nvCxnSpPr>
                <p:cNvPr id="34" name="Straight Arrow Connector 33">
                  <a:extLst>
                    <a:ext uri="{FF2B5EF4-FFF2-40B4-BE49-F238E27FC236}">
                      <a16:creationId xmlns:a16="http://schemas.microsoft.com/office/drawing/2014/main" id="{C1479800-8DA6-36C9-589E-79678D8980C0}"/>
                    </a:ext>
                  </a:extLst>
                </p:cNvPr>
                <p:cNvCxnSpPr>
                  <a:cxnSpLocks/>
                  <a:stCxn id="29" idx="6"/>
                  <a:endCxn id="6" idx="1"/>
                </p:cNvCxnSpPr>
                <p:nvPr/>
              </p:nvCxnSpPr>
              <p:spPr>
                <a:xfrm flipV="1">
                  <a:off x="2173547" y="1851573"/>
                  <a:ext cx="670261" cy="1061"/>
                </a:xfrm>
                <a:prstGeom prst="straightConnector1">
                  <a:avLst/>
                </a:prstGeom>
                <a:noFill/>
                <a:ln w="31750">
                  <a:solidFill>
                    <a:schemeClr val="tx1">
                      <a:lumMod val="50000"/>
                      <a:lumOff val="50000"/>
                    </a:schemeClr>
                  </a:solidFill>
                  <a:tailEnd type="stealth"/>
                </a:ln>
              </p:spPr>
              <p:style>
                <a:lnRef idx="2">
                  <a:schemeClr val="accent3">
                    <a:shade val="50000"/>
                  </a:schemeClr>
                </a:lnRef>
                <a:fillRef idx="1">
                  <a:schemeClr val="accent3"/>
                </a:fillRef>
                <a:effectRef idx="0">
                  <a:schemeClr val="accent3"/>
                </a:effectRef>
                <a:fontRef idx="minor">
                  <a:schemeClr val="lt1"/>
                </a:fontRef>
              </p:style>
            </p:cxnSp>
          </p:grpSp>
          <p:grpSp>
            <p:nvGrpSpPr>
              <p:cNvPr id="40" name="Group 39">
                <a:extLst>
                  <a:ext uri="{FF2B5EF4-FFF2-40B4-BE49-F238E27FC236}">
                    <a16:creationId xmlns:a16="http://schemas.microsoft.com/office/drawing/2014/main" id="{89519482-9989-EC6D-1E61-C56BD4AD996C}"/>
                  </a:ext>
                </a:extLst>
              </p:cNvPr>
              <p:cNvGrpSpPr/>
              <p:nvPr/>
            </p:nvGrpSpPr>
            <p:grpSpPr>
              <a:xfrm>
                <a:off x="1525475" y="2359913"/>
                <a:ext cx="1318333" cy="469996"/>
                <a:chOff x="1525475" y="1617636"/>
                <a:chExt cx="1318333" cy="469996"/>
              </a:xfrm>
            </p:grpSpPr>
            <p:sp>
              <p:nvSpPr>
                <p:cNvPr id="41" name="Oval 40">
                  <a:extLst>
                    <a:ext uri="{FF2B5EF4-FFF2-40B4-BE49-F238E27FC236}">
                      <a16:creationId xmlns:a16="http://schemas.microsoft.com/office/drawing/2014/main" id="{52B18896-8461-A8BA-9F85-F90A04C95F95}"/>
                    </a:ext>
                  </a:extLst>
                </p:cNvPr>
                <p:cNvSpPr/>
                <p:nvPr/>
              </p:nvSpPr>
              <p:spPr>
                <a:xfrm>
                  <a:off x="1525475" y="1617636"/>
                  <a:ext cx="648072" cy="469996"/>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e2</a:t>
                  </a:r>
                </a:p>
              </p:txBody>
            </p:sp>
            <p:cxnSp>
              <p:nvCxnSpPr>
                <p:cNvPr id="42" name="Straight Arrow Connector 41">
                  <a:extLst>
                    <a:ext uri="{FF2B5EF4-FFF2-40B4-BE49-F238E27FC236}">
                      <a16:creationId xmlns:a16="http://schemas.microsoft.com/office/drawing/2014/main" id="{680890C2-0BD2-C2E6-D758-7414442CF437}"/>
                    </a:ext>
                  </a:extLst>
                </p:cNvPr>
                <p:cNvCxnSpPr>
                  <a:cxnSpLocks/>
                  <a:stCxn id="41" idx="6"/>
                </p:cNvCxnSpPr>
                <p:nvPr/>
              </p:nvCxnSpPr>
              <p:spPr>
                <a:xfrm flipV="1">
                  <a:off x="2173547" y="1851573"/>
                  <a:ext cx="670261" cy="1061"/>
                </a:xfrm>
                <a:prstGeom prst="straightConnector1">
                  <a:avLst/>
                </a:prstGeom>
                <a:noFill/>
                <a:ln w="31750">
                  <a:solidFill>
                    <a:schemeClr val="tx1">
                      <a:lumMod val="50000"/>
                      <a:lumOff val="50000"/>
                    </a:schemeClr>
                  </a:solidFill>
                  <a:tailEnd type="stealth"/>
                </a:ln>
              </p:spPr>
              <p:style>
                <a:lnRef idx="2">
                  <a:schemeClr val="accent3">
                    <a:shade val="50000"/>
                  </a:schemeClr>
                </a:lnRef>
                <a:fillRef idx="1">
                  <a:schemeClr val="accent3"/>
                </a:fillRef>
                <a:effectRef idx="0">
                  <a:schemeClr val="accent3"/>
                </a:effectRef>
                <a:fontRef idx="minor">
                  <a:schemeClr val="lt1"/>
                </a:fontRef>
              </p:style>
            </p:cxnSp>
          </p:grpSp>
          <p:grpSp>
            <p:nvGrpSpPr>
              <p:cNvPr id="43" name="Group 42">
                <a:extLst>
                  <a:ext uri="{FF2B5EF4-FFF2-40B4-BE49-F238E27FC236}">
                    <a16:creationId xmlns:a16="http://schemas.microsoft.com/office/drawing/2014/main" id="{EAD9A301-8546-E207-63E1-B8FA91C62C94}"/>
                  </a:ext>
                </a:extLst>
              </p:cNvPr>
              <p:cNvGrpSpPr/>
              <p:nvPr/>
            </p:nvGrpSpPr>
            <p:grpSpPr>
              <a:xfrm>
                <a:off x="1535743" y="3109769"/>
                <a:ext cx="1318333" cy="469996"/>
                <a:chOff x="1525475" y="1617636"/>
                <a:chExt cx="1318333" cy="469996"/>
              </a:xfrm>
            </p:grpSpPr>
            <p:sp>
              <p:nvSpPr>
                <p:cNvPr id="44" name="Oval 43">
                  <a:extLst>
                    <a:ext uri="{FF2B5EF4-FFF2-40B4-BE49-F238E27FC236}">
                      <a16:creationId xmlns:a16="http://schemas.microsoft.com/office/drawing/2014/main" id="{A20FA1FA-B47B-D6E9-24B7-912B98854DCB}"/>
                    </a:ext>
                  </a:extLst>
                </p:cNvPr>
                <p:cNvSpPr/>
                <p:nvPr/>
              </p:nvSpPr>
              <p:spPr>
                <a:xfrm>
                  <a:off x="1525475" y="1617636"/>
                  <a:ext cx="648072" cy="469996"/>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e3</a:t>
                  </a:r>
                </a:p>
              </p:txBody>
            </p:sp>
            <p:cxnSp>
              <p:nvCxnSpPr>
                <p:cNvPr id="45" name="Straight Arrow Connector 44">
                  <a:extLst>
                    <a:ext uri="{FF2B5EF4-FFF2-40B4-BE49-F238E27FC236}">
                      <a16:creationId xmlns:a16="http://schemas.microsoft.com/office/drawing/2014/main" id="{2C3EC589-7696-EBEA-D63E-041DD566A465}"/>
                    </a:ext>
                  </a:extLst>
                </p:cNvPr>
                <p:cNvCxnSpPr>
                  <a:cxnSpLocks/>
                  <a:stCxn id="44" idx="6"/>
                </p:cNvCxnSpPr>
                <p:nvPr/>
              </p:nvCxnSpPr>
              <p:spPr>
                <a:xfrm flipV="1">
                  <a:off x="2173547" y="1851573"/>
                  <a:ext cx="670261" cy="1061"/>
                </a:xfrm>
                <a:prstGeom prst="straightConnector1">
                  <a:avLst/>
                </a:prstGeom>
                <a:noFill/>
                <a:ln w="31750">
                  <a:solidFill>
                    <a:schemeClr val="tx1">
                      <a:lumMod val="50000"/>
                      <a:lumOff val="50000"/>
                    </a:schemeClr>
                  </a:solidFill>
                  <a:tailEnd type="stealth"/>
                </a:ln>
              </p:spPr>
              <p:style>
                <a:lnRef idx="2">
                  <a:schemeClr val="accent3">
                    <a:shade val="50000"/>
                  </a:schemeClr>
                </a:lnRef>
                <a:fillRef idx="1">
                  <a:schemeClr val="accent3"/>
                </a:fillRef>
                <a:effectRef idx="0">
                  <a:schemeClr val="accent3"/>
                </a:effectRef>
                <a:fontRef idx="minor">
                  <a:schemeClr val="lt1"/>
                </a:fontRef>
              </p:style>
            </p:cxnSp>
          </p:grpSp>
          <p:grpSp>
            <p:nvGrpSpPr>
              <p:cNvPr id="46" name="Group 45">
                <a:extLst>
                  <a:ext uri="{FF2B5EF4-FFF2-40B4-BE49-F238E27FC236}">
                    <a16:creationId xmlns:a16="http://schemas.microsoft.com/office/drawing/2014/main" id="{F52BC685-DCD5-DF81-C963-CA24E8FAF3EF}"/>
                  </a:ext>
                </a:extLst>
              </p:cNvPr>
              <p:cNvGrpSpPr/>
              <p:nvPr/>
            </p:nvGrpSpPr>
            <p:grpSpPr>
              <a:xfrm>
                <a:off x="1541225" y="3813702"/>
                <a:ext cx="1318333" cy="469996"/>
                <a:chOff x="1525475" y="1617636"/>
                <a:chExt cx="1318333" cy="469996"/>
              </a:xfrm>
            </p:grpSpPr>
            <p:sp>
              <p:nvSpPr>
                <p:cNvPr id="47" name="Oval 46">
                  <a:extLst>
                    <a:ext uri="{FF2B5EF4-FFF2-40B4-BE49-F238E27FC236}">
                      <a16:creationId xmlns:a16="http://schemas.microsoft.com/office/drawing/2014/main" id="{651235FC-A51A-C3C3-8888-5F9835DBC8D5}"/>
                    </a:ext>
                  </a:extLst>
                </p:cNvPr>
                <p:cNvSpPr/>
                <p:nvPr/>
              </p:nvSpPr>
              <p:spPr>
                <a:xfrm>
                  <a:off x="1525475" y="1617636"/>
                  <a:ext cx="648072" cy="469996"/>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e4</a:t>
                  </a:r>
                </a:p>
              </p:txBody>
            </p:sp>
            <p:cxnSp>
              <p:nvCxnSpPr>
                <p:cNvPr id="48" name="Straight Arrow Connector 47">
                  <a:extLst>
                    <a:ext uri="{FF2B5EF4-FFF2-40B4-BE49-F238E27FC236}">
                      <a16:creationId xmlns:a16="http://schemas.microsoft.com/office/drawing/2014/main" id="{D6D2977F-FEA5-EC11-CA05-68CC222B0C0E}"/>
                    </a:ext>
                  </a:extLst>
                </p:cNvPr>
                <p:cNvCxnSpPr>
                  <a:cxnSpLocks/>
                  <a:stCxn id="47" idx="6"/>
                </p:cNvCxnSpPr>
                <p:nvPr/>
              </p:nvCxnSpPr>
              <p:spPr>
                <a:xfrm flipV="1">
                  <a:off x="2173547" y="1851573"/>
                  <a:ext cx="670261" cy="1061"/>
                </a:xfrm>
                <a:prstGeom prst="straightConnector1">
                  <a:avLst/>
                </a:prstGeom>
                <a:noFill/>
                <a:ln w="31750">
                  <a:solidFill>
                    <a:schemeClr val="tx1">
                      <a:lumMod val="50000"/>
                      <a:lumOff val="50000"/>
                    </a:schemeClr>
                  </a:solidFill>
                  <a:tailEnd type="stealth"/>
                </a:ln>
              </p:spPr>
              <p:style>
                <a:lnRef idx="2">
                  <a:schemeClr val="accent3">
                    <a:shade val="50000"/>
                  </a:schemeClr>
                </a:lnRef>
                <a:fillRef idx="1">
                  <a:schemeClr val="accent3"/>
                </a:fillRef>
                <a:effectRef idx="0">
                  <a:schemeClr val="accent3"/>
                </a:effectRef>
                <a:fontRef idx="minor">
                  <a:schemeClr val="lt1"/>
                </a:fontRef>
              </p:style>
            </p:cxnSp>
          </p:grpSp>
          <p:grpSp>
            <p:nvGrpSpPr>
              <p:cNvPr id="49" name="Group 48">
                <a:extLst>
                  <a:ext uri="{FF2B5EF4-FFF2-40B4-BE49-F238E27FC236}">
                    <a16:creationId xmlns:a16="http://schemas.microsoft.com/office/drawing/2014/main" id="{725D0655-3F67-5220-A952-D88B41A418F9}"/>
                  </a:ext>
                </a:extLst>
              </p:cNvPr>
              <p:cNvGrpSpPr/>
              <p:nvPr/>
            </p:nvGrpSpPr>
            <p:grpSpPr>
              <a:xfrm>
                <a:off x="1535743" y="4677350"/>
                <a:ext cx="1318333" cy="469996"/>
                <a:chOff x="1525475" y="1617636"/>
                <a:chExt cx="1318333" cy="469996"/>
              </a:xfrm>
            </p:grpSpPr>
            <p:sp>
              <p:nvSpPr>
                <p:cNvPr id="50" name="Oval 49">
                  <a:extLst>
                    <a:ext uri="{FF2B5EF4-FFF2-40B4-BE49-F238E27FC236}">
                      <a16:creationId xmlns:a16="http://schemas.microsoft.com/office/drawing/2014/main" id="{AE4D7489-E5DF-717B-6420-3274AA463835}"/>
                    </a:ext>
                  </a:extLst>
                </p:cNvPr>
                <p:cNvSpPr/>
                <p:nvPr/>
              </p:nvSpPr>
              <p:spPr>
                <a:xfrm>
                  <a:off x="1525475" y="1617636"/>
                  <a:ext cx="648072" cy="469996"/>
                </a:xfrm>
                <a:prstGeom prst="ellipse">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e5</a:t>
                  </a:r>
                </a:p>
              </p:txBody>
            </p:sp>
            <p:cxnSp>
              <p:nvCxnSpPr>
                <p:cNvPr id="51" name="Straight Arrow Connector 50">
                  <a:extLst>
                    <a:ext uri="{FF2B5EF4-FFF2-40B4-BE49-F238E27FC236}">
                      <a16:creationId xmlns:a16="http://schemas.microsoft.com/office/drawing/2014/main" id="{95CF7CCB-378F-25E4-CA60-BB2042DB9F18}"/>
                    </a:ext>
                  </a:extLst>
                </p:cNvPr>
                <p:cNvCxnSpPr>
                  <a:cxnSpLocks/>
                  <a:stCxn id="50" idx="6"/>
                </p:cNvCxnSpPr>
                <p:nvPr/>
              </p:nvCxnSpPr>
              <p:spPr>
                <a:xfrm flipV="1">
                  <a:off x="2173547" y="1851573"/>
                  <a:ext cx="670261" cy="1061"/>
                </a:xfrm>
                <a:prstGeom prst="straightConnector1">
                  <a:avLst/>
                </a:prstGeom>
                <a:noFill/>
                <a:ln w="31750">
                  <a:solidFill>
                    <a:schemeClr val="tx1">
                      <a:lumMod val="50000"/>
                      <a:lumOff val="50000"/>
                    </a:schemeClr>
                  </a:solidFill>
                  <a:tailEnd type="stealth"/>
                </a:ln>
              </p:spPr>
              <p:style>
                <a:lnRef idx="2">
                  <a:schemeClr val="accent3">
                    <a:shade val="50000"/>
                  </a:schemeClr>
                </a:lnRef>
                <a:fillRef idx="1">
                  <a:schemeClr val="accent3"/>
                </a:fillRef>
                <a:effectRef idx="0">
                  <a:schemeClr val="accent3"/>
                </a:effectRef>
                <a:fontRef idx="minor">
                  <a:schemeClr val="lt1"/>
                </a:fontRef>
              </p:style>
            </p:cxnSp>
          </p:grpSp>
        </p:grpSp>
        <p:sp>
          <p:nvSpPr>
            <p:cNvPr id="16" name="Arc 15">
              <a:extLst>
                <a:ext uri="{FF2B5EF4-FFF2-40B4-BE49-F238E27FC236}">
                  <a16:creationId xmlns:a16="http://schemas.microsoft.com/office/drawing/2014/main" id="{0DA3F99B-75FF-00ED-1B99-3675D17B2465}"/>
                </a:ext>
              </a:extLst>
            </p:cNvPr>
            <p:cNvSpPr/>
            <p:nvPr/>
          </p:nvSpPr>
          <p:spPr>
            <a:xfrm>
              <a:off x="7301263" y="2321569"/>
              <a:ext cx="734162" cy="1566838"/>
            </a:xfrm>
            <a:prstGeom prst="arc">
              <a:avLst>
                <a:gd name="adj1" fmla="val 16200000"/>
                <a:gd name="adj2" fmla="val 536523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77787135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E777-9AD9-9D3E-AF21-BCCCA6453293}"/>
              </a:ext>
            </a:extLst>
          </p:cNvPr>
          <p:cNvSpPr>
            <a:spLocks noGrp="1"/>
          </p:cNvSpPr>
          <p:nvPr>
            <p:ph type="ctrTitle"/>
          </p:nvPr>
        </p:nvSpPr>
        <p:spPr/>
        <p:txBody>
          <a:bodyPr/>
          <a:lstStyle/>
          <a:p>
            <a:r>
              <a:rPr lang="en-GB" dirty="0"/>
              <a:t>Mathematical Relationships</a:t>
            </a:r>
          </a:p>
        </p:txBody>
      </p:sp>
      <p:pic>
        <p:nvPicPr>
          <p:cNvPr id="3" name="Picture 2">
            <a:extLst>
              <a:ext uri="{FF2B5EF4-FFF2-40B4-BE49-F238E27FC236}">
                <a16:creationId xmlns:a16="http://schemas.microsoft.com/office/drawing/2014/main" id="{35C316D2-6F49-B1F3-43B4-28122B1B0DCD}"/>
              </a:ext>
            </a:extLst>
          </p:cNvPr>
          <p:cNvPicPr>
            <a:picLocks noChangeAspect="1"/>
          </p:cNvPicPr>
          <p:nvPr/>
        </p:nvPicPr>
        <p:blipFill>
          <a:blip r:embed="rId2"/>
          <a:stretch>
            <a:fillRect/>
          </a:stretch>
        </p:blipFill>
        <p:spPr>
          <a:xfrm>
            <a:off x="2339752" y="2571750"/>
            <a:ext cx="3267298" cy="2706044"/>
          </a:xfrm>
          <a:prstGeom prst="rect">
            <a:avLst/>
          </a:prstGeom>
        </p:spPr>
      </p:pic>
    </p:spTree>
    <p:extLst>
      <p:ext uri="{BB962C8B-B14F-4D97-AF65-F5344CB8AC3E}">
        <p14:creationId xmlns:p14="http://schemas.microsoft.com/office/powerpoint/2010/main" val="280192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B146-218E-B14A-B3E1-FA4BA5BFB9F8}"/>
              </a:ext>
            </a:extLst>
          </p:cNvPr>
          <p:cNvSpPr>
            <a:spLocks noGrp="1"/>
          </p:cNvSpPr>
          <p:nvPr>
            <p:ph type="ctrTitle"/>
          </p:nvPr>
        </p:nvSpPr>
        <p:spPr/>
        <p:txBody>
          <a:bodyPr/>
          <a:lstStyle/>
          <a:p>
            <a:br>
              <a:rPr lang="en-US" dirty="0"/>
            </a:br>
            <a:r>
              <a:rPr lang="en-US" dirty="0"/>
              <a:t>Steps in EFA</a:t>
            </a:r>
          </a:p>
        </p:txBody>
      </p:sp>
      <p:sp>
        <p:nvSpPr>
          <p:cNvPr id="3" name="Text Placeholder 2">
            <a:extLst>
              <a:ext uri="{FF2B5EF4-FFF2-40B4-BE49-F238E27FC236}">
                <a16:creationId xmlns:a16="http://schemas.microsoft.com/office/drawing/2014/main" id="{B119F1AD-3C13-2843-AD5E-E67E7AB8EEF6}"/>
              </a:ext>
            </a:extLst>
          </p:cNvPr>
          <p:cNvSpPr>
            <a:spLocks noGrp="1"/>
          </p:cNvSpPr>
          <p:nvPr>
            <p:ph type="body" sz="quarter" idx="14"/>
          </p:nvPr>
        </p:nvSpPr>
        <p:spPr/>
        <p:txBody>
          <a:bodyPr>
            <a:normAutofit fontScale="70000" lnSpcReduction="20000"/>
          </a:bodyPr>
          <a:lstStyle/>
          <a:p>
            <a:r>
              <a:rPr lang="en-GB" sz="3100" dirty="0"/>
              <a:t>Step 1: Develop set of items to measure a latent construct and collect data via survey. </a:t>
            </a:r>
          </a:p>
          <a:p>
            <a:r>
              <a:rPr lang="en-GB" sz="3100" dirty="0"/>
              <a:t>Step 2: Check the correlation matrix, check assumptions. • Items/variables should be correlated </a:t>
            </a:r>
          </a:p>
          <a:p>
            <a:r>
              <a:rPr lang="en-GB" sz="3100" dirty="0"/>
              <a:t>Step 3: Factor Extraction.</a:t>
            </a:r>
          </a:p>
          <a:p>
            <a:pPr lvl="1"/>
            <a:r>
              <a:rPr lang="en-GB" sz="3100" dirty="0"/>
              <a:t>Determining the smallest number of factors that can be used to best represent the interrelationship among set of items.</a:t>
            </a:r>
          </a:p>
          <a:p>
            <a:pPr lvl="1"/>
            <a:r>
              <a:rPr lang="en-GB" sz="3100" dirty="0"/>
              <a:t>There are several options. We use principal axis factoring (PAF). </a:t>
            </a:r>
          </a:p>
          <a:p>
            <a:r>
              <a:rPr lang="en-GB" sz="3100" dirty="0"/>
              <a:t>Step 4: Factor Rotation to increase interpretability. </a:t>
            </a:r>
          </a:p>
          <a:p>
            <a:r>
              <a:rPr lang="en-GB" sz="3100" dirty="0"/>
              <a:t>Step 5: Interpretation. </a:t>
            </a:r>
          </a:p>
          <a:p>
            <a:r>
              <a:rPr lang="en-GB" sz="3100" dirty="0"/>
              <a:t>Step 6. Conduct reliability analysis for each dimensions found (i.e., calculating Cronbach’s alpha) </a:t>
            </a:r>
          </a:p>
          <a:p>
            <a:endParaRPr lang="en-US" dirty="0"/>
          </a:p>
        </p:txBody>
      </p:sp>
    </p:spTree>
    <p:extLst>
      <p:ext uri="{BB962C8B-B14F-4D97-AF65-F5344CB8AC3E}">
        <p14:creationId xmlns:p14="http://schemas.microsoft.com/office/powerpoint/2010/main" val="101218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7FEC-24EC-849E-92E6-7CC83467614E}"/>
              </a:ext>
            </a:extLst>
          </p:cNvPr>
          <p:cNvSpPr>
            <a:spLocks noGrp="1"/>
          </p:cNvSpPr>
          <p:nvPr>
            <p:ph type="title"/>
          </p:nvPr>
        </p:nvSpPr>
        <p:spPr/>
        <p:txBody>
          <a:bodyPr/>
          <a:lstStyle/>
          <a:p>
            <a:r>
              <a:rPr lang="en-GB" dirty="0"/>
              <a:t>Principal Axis Factoring (PAF)</a:t>
            </a:r>
          </a:p>
        </p:txBody>
      </p:sp>
      <p:sp>
        <p:nvSpPr>
          <p:cNvPr id="3" name="Content Placeholder 2">
            <a:extLst>
              <a:ext uri="{FF2B5EF4-FFF2-40B4-BE49-F238E27FC236}">
                <a16:creationId xmlns:a16="http://schemas.microsoft.com/office/drawing/2014/main" id="{E8CC8C54-2BEF-0959-B0FE-0E96AE98B440}"/>
              </a:ext>
            </a:extLst>
          </p:cNvPr>
          <p:cNvSpPr>
            <a:spLocks noGrp="1"/>
          </p:cNvSpPr>
          <p:nvPr>
            <p:ph idx="1"/>
          </p:nvPr>
        </p:nvSpPr>
        <p:spPr/>
        <p:txBody>
          <a:bodyPr/>
          <a:lstStyle/>
          <a:p>
            <a:r>
              <a:rPr lang="en-GB" dirty="0"/>
              <a:t>One of the popular EFA techniques</a:t>
            </a:r>
          </a:p>
          <a:p>
            <a:r>
              <a:rPr lang="en-GB" dirty="0"/>
              <a:t>PAF is PCA applied to correlation matrix with communalities estimates in the main diagonal</a:t>
            </a:r>
          </a:p>
          <a:p>
            <a:r>
              <a:rPr lang="en-GB" dirty="0">
                <a:solidFill>
                  <a:srgbClr val="000000"/>
                </a:solidFill>
                <a:latin typeface="Source Sans Pro" panose="020B0503030403020204" pitchFamily="34" charset="0"/>
              </a:rPr>
              <a:t>S</a:t>
            </a:r>
            <a:r>
              <a:rPr lang="en-GB" b="0" i="0" u="none" strike="noStrike" dirty="0">
                <a:solidFill>
                  <a:srgbClr val="000000"/>
                </a:solidFill>
                <a:effectLst/>
                <a:latin typeface="Source Sans Pro" panose="020B0503030403020204" pitchFamily="34" charset="0"/>
              </a:rPr>
              <a:t>quared multiple correlation (SMCs) </a:t>
            </a:r>
            <a:r>
              <a:rPr lang="en-GB" dirty="0">
                <a:solidFill>
                  <a:srgbClr val="000000"/>
                </a:solidFill>
                <a:latin typeface="Source Sans Pro" panose="020B0503030403020204" pitchFamily="34" charset="0"/>
              </a:rPr>
              <a:t>can be used </a:t>
            </a:r>
            <a:r>
              <a:rPr lang="en-GB" b="0" i="0" u="none" strike="noStrike" dirty="0">
                <a:solidFill>
                  <a:srgbClr val="000000"/>
                </a:solidFill>
                <a:effectLst/>
                <a:latin typeface="Source Sans Pro" panose="020B0503030403020204" pitchFamily="34" charset="0"/>
              </a:rPr>
              <a:t>as the initial estimates of communality. </a:t>
            </a:r>
          </a:p>
          <a:p>
            <a:r>
              <a:rPr lang="en-GB" b="0" i="0" u="none" strike="noStrike" dirty="0">
                <a:solidFill>
                  <a:srgbClr val="000000"/>
                </a:solidFill>
                <a:effectLst/>
                <a:latin typeface="Source Sans Pro" panose="020B0503030403020204" pitchFamily="34" charset="0"/>
              </a:rPr>
              <a:t>SMC associated with an item is just an R-square from regressing the item on the remaining variables</a:t>
            </a:r>
          </a:p>
          <a:p>
            <a:r>
              <a:rPr lang="en-GB" b="0" i="0" u="none" strike="noStrike" dirty="0">
                <a:solidFill>
                  <a:srgbClr val="000000"/>
                </a:solidFill>
                <a:effectLst/>
                <a:latin typeface="Source Sans Pro" panose="020B0503030403020204" pitchFamily="34" charset="0"/>
              </a:rPr>
              <a:t> Using SMC as an initial estimate of communality, PAF will use an iterative procedure to extract common factor, estimate factor loadings, and calculate new communalities given the factors loadings.</a:t>
            </a:r>
            <a:endParaRPr lang="en-GB" dirty="0"/>
          </a:p>
        </p:txBody>
      </p:sp>
    </p:spTree>
    <p:extLst>
      <p:ext uri="{BB962C8B-B14F-4D97-AF65-F5344CB8AC3E}">
        <p14:creationId xmlns:p14="http://schemas.microsoft.com/office/powerpoint/2010/main" val="298179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FE1B-B102-2947-959B-F6D95373FB22}"/>
              </a:ext>
            </a:extLst>
          </p:cNvPr>
          <p:cNvSpPr>
            <a:spLocks noGrp="1"/>
          </p:cNvSpPr>
          <p:nvPr>
            <p:ph type="ctrTitle"/>
          </p:nvPr>
        </p:nvSpPr>
        <p:spPr>
          <a:xfrm>
            <a:off x="395536" y="329168"/>
            <a:ext cx="6768752" cy="1152128"/>
          </a:xfrm>
        </p:spPr>
        <p:txBody>
          <a:bodyPr/>
          <a:lstStyle/>
          <a:p>
            <a:r>
              <a:rPr lang="en-US" dirty="0"/>
              <a:t>EFA – Option 1 using SPSS syntax</a:t>
            </a:r>
            <a:br>
              <a:rPr lang="en-US" dirty="0"/>
            </a:br>
            <a:endParaRPr lang="en-US" dirty="0"/>
          </a:p>
        </p:txBody>
      </p:sp>
      <p:sp>
        <p:nvSpPr>
          <p:cNvPr id="6" name="TextBox 5">
            <a:extLst>
              <a:ext uri="{FF2B5EF4-FFF2-40B4-BE49-F238E27FC236}">
                <a16:creationId xmlns:a16="http://schemas.microsoft.com/office/drawing/2014/main" id="{5C62BBC3-059E-3EC3-703E-68482D36843B}"/>
              </a:ext>
            </a:extLst>
          </p:cNvPr>
          <p:cNvSpPr txBox="1"/>
          <p:nvPr/>
        </p:nvSpPr>
        <p:spPr>
          <a:xfrm>
            <a:off x="539552" y="619522"/>
            <a:ext cx="4530697" cy="5909310"/>
          </a:xfrm>
          <a:prstGeom prst="rect">
            <a:avLst/>
          </a:prstGeom>
          <a:noFill/>
        </p:spPr>
        <p:txBody>
          <a:bodyPr wrap="square">
            <a:spAutoFit/>
          </a:bodyPr>
          <a:lstStyle/>
          <a:p>
            <a:endParaRPr lang="en-GB" dirty="0"/>
          </a:p>
          <a:p>
            <a:endParaRPr lang="en-GB" dirty="0"/>
          </a:p>
          <a:p>
            <a:r>
              <a:rPr lang="en-GB" dirty="0"/>
              <a:t>MATRIX DATA </a:t>
            </a:r>
          </a:p>
          <a:p>
            <a:r>
              <a:rPr lang="en-GB" dirty="0"/>
              <a:t>  VARIABLES=ROWTYPE_ V1 V2 V3 V4 V5.</a:t>
            </a:r>
          </a:p>
          <a:p>
            <a:r>
              <a:rPr lang="en-GB" dirty="0"/>
              <a:t>BEGIN DATA.</a:t>
            </a:r>
          </a:p>
          <a:p>
            <a:r>
              <a:rPr lang="en-GB" dirty="0"/>
              <a:t>N 243 243 243 243 243</a:t>
            </a:r>
          </a:p>
          <a:p>
            <a:r>
              <a:rPr lang="en-GB" dirty="0"/>
              <a:t>COR   1.000    </a:t>
            </a:r>
          </a:p>
          <a:p>
            <a:r>
              <a:rPr lang="en-GB" dirty="0"/>
              <a:t>COR   .544   1.000    </a:t>
            </a:r>
          </a:p>
          <a:p>
            <a:r>
              <a:rPr lang="en-GB" dirty="0"/>
              <a:t>COR    .333    .414   1.000    </a:t>
            </a:r>
          </a:p>
          <a:p>
            <a:r>
              <a:rPr lang="en-GB" dirty="0"/>
              <a:t>COR    .186    .152    .560   1.000   </a:t>
            </a:r>
          </a:p>
          <a:p>
            <a:r>
              <a:rPr lang="en-GB" dirty="0"/>
              <a:t>COR    .193    .213    .529    .593   1.000</a:t>
            </a:r>
          </a:p>
          <a:p>
            <a:r>
              <a:rPr lang="en-GB" dirty="0"/>
              <a:t>END DATA.</a:t>
            </a:r>
          </a:p>
          <a:p>
            <a:endParaRPr lang="en-GB" dirty="0"/>
          </a:p>
          <a:p>
            <a:r>
              <a:rPr lang="en-GB" dirty="0"/>
              <a:t>FACTOR</a:t>
            </a:r>
          </a:p>
          <a:p>
            <a:r>
              <a:rPr lang="en-GB" dirty="0"/>
              <a:t>  /MATRIX=IN(COR=*)</a:t>
            </a:r>
          </a:p>
          <a:p>
            <a:r>
              <a:rPr lang="en-GB" dirty="0"/>
              <a:t>  /ANALYSIS V1 V2 V3 V4 V5 </a:t>
            </a:r>
          </a:p>
          <a:p>
            <a:r>
              <a:rPr lang="en-GB" dirty="0"/>
              <a:t>  /DIAGONAL 0.312 0.367 0.466 0.444 0.409</a:t>
            </a:r>
          </a:p>
          <a:p>
            <a:r>
              <a:rPr lang="en-GB" dirty="0"/>
              <a:t>  /EXTRACTION PAF</a:t>
            </a:r>
          </a:p>
          <a:p>
            <a:r>
              <a:rPr lang="en-GB" dirty="0"/>
              <a:t>  /PLOT EIGEN ROTATION</a:t>
            </a:r>
          </a:p>
          <a:p>
            <a:r>
              <a:rPr lang="en-GB" dirty="0"/>
              <a:t>  /ROTATION OBLIMIN.</a:t>
            </a:r>
          </a:p>
          <a:p>
            <a:endParaRPr lang="en-GB" dirty="0"/>
          </a:p>
        </p:txBody>
      </p:sp>
    </p:spTree>
    <p:extLst>
      <p:ext uri="{BB962C8B-B14F-4D97-AF65-F5344CB8AC3E}">
        <p14:creationId xmlns:p14="http://schemas.microsoft.com/office/powerpoint/2010/main" val="105995853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Logo Layout">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mage Header Layout">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LUMSPowerpointtemplate2015-4.potx</Template>
  <TotalTime>11458</TotalTime>
  <Words>2222</Words>
  <Application>Microsoft Macintosh PowerPoint</Application>
  <PresentationFormat>On-screen Show (4:3)</PresentationFormat>
  <Paragraphs>247</Paragraphs>
  <Slides>39</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Calibri Light</vt:lpstr>
      <vt:lpstr>Source Sans Pro</vt:lpstr>
      <vt:lpstr>Symbol</vt:lpstr>
      <vt:lpstr>Times New Roman</vt:lpstr>
      <vt:lpstr>Logo Layout</vt:lpstr>
      <vt:lpstr>Image Header Layout</vt:lpstr>
      <vt:lpstr>Office Theme</vt:lpstr>
      <vt:lpstr>Chapter 22:  Factor Analysis</vt:lpstr>
      <vt:lpstr>Learning Objectives</vt:lpstr>
      <vt:lpstr> EFA</vt:lpstr>
      <vt:lpstr> PCA vs Factor Analysis  </vt:lpstr>
      <vt:lpstr>EFA – conceptual structure</vt:lpstr>
      <vt:lpstr>Mathematical Relationships</vt:lpstr>
      <vt:lpstr> Steps in EFA</vt:lpstr>
      <vt:lpstr>Principal Axis Factoring (PAF)</vt:lpstr>
      <vt:lpstr>EFA – Option 1 using SPSS syntax </vt:lpstr>
      <vt:lpstr>EFA – Option 2 using SPSS syntax </vt:lpstr>
      <vt:lpstr>Specifying the numbers of factors to be extracted. </vt:lpstr>
      <vt:lpstr>Interpretation of The Outputs</vt:lpstr>
      <vt:lpstr>Is it appropriate to use EFA?</vt:lpstr>
      <vt:lpstr>PowerPoint Presentation</vt:lpstr>
      <vt:lpstr>Communality</vt:lpstr>
      <vt:lpstr>Communality</vt:lpstr>
      <vt:lpstr>How Many Factors To Retain?</vt:lpstr>
      <vt:lpstr>Scree plot</vt:lpstr>
      <vt:lpstr>Horn’s Parallel Analysis</vt:lpstr>
      <vt:lpstr>Total variance explained (EFA) Rotation: Direct Oblimin</vt:lpstr>
      <vt:lpstr>Total variance explained (EFA) Rotation: Varimax</vt:lpstr>
      <vt:lpstr>Factor Matrix</vt:lpstr>
      <vt:lpstr>Factor Plot Of Unrotated Solution</vt:lpstr>
      <vt:lpstr>Factor Plot Of Rotated Solution</vt:lpstr>
      <vt:lpstr>Pattern Matrix</vt:lpstr>
      <vt:lpstr>Structure Matrix</vt:lpstr>
      <vt:lpstr>Factor Correlations</vt:lpstr>
      <vt:lpstr>R Action</vt:lpstr>
      <vt:lpstr>R Action</vt:lpstr>
      <vt:lpstr>R Action</vt:lpstr>
      <vt:lpstr> Key issues in EFA</vt:lpstr>
      <vt:lpstr>A Glimpse of CFA</vt:lpstr>
      <vt:lpstr>Fundamental Of CFA</vt:lpstr>
      <vt:lpstr>Illustration</vt:lpstr>
      <vt:lpstr>lavaan code</vt:lpstr>
      <vt:lpstr>lavaan code</vt:lpstr>
      <vt:lpstr>Confirmatory Factor Analysis (CFA)</vt:lpstr>
      <vt:lpstr>Model Fit Guidelines</vt:lpstr>
      <vt:lpstr>Further Readings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wendy.gallagher</dc:creator>
  <cp:lastModifiedBy>Daryanto, Ahmad</cp:lastModifiedBy>
  <cp:revision>421</cp:revision>
  <cp:lastPrinted>2016-02-23T14:27:57Z</cp:lastPrinted>
  <dcterms:created xsi:type="dcterms:W3CDTF">2011-10-31T13:04:17Z</dcterms:created>
  <dcterms:modified xsi:type="dcterms:W3CDTF">2024-08-27T13:46:24Z</dcterms:modified>
</cp:coreProperties>
</file>